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Calibri" panose="020F0502020204030204" pitchFamily="34" charset="0"/>
      <p:regular r:id="rId21"/>
      <p:bold r:id="rId22"/>
      <p:italic r:id="rId23"/>
      <p:boldItalic r:id="rId24"/>
    </p:embeddedFont>
    <p:embeddedFont>
      <p:font typeface="Canva Sans" panose="020B0604020202020204" charset="0"/>
      <p:regular r:id="rId25"/>
    </p:embeddedFont>
    <p:embeddedFont>
      <p:font typeface="Canva Sans Bold" panose="020B0604020202020204" charset="0"/>
      <p:regular r:id="rId26"/>
    </p:embeddedFont>
    <p:embeddedFont>
      <p:font typeface="HK Grotesk Bold" panose="020B060402020202020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50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theme" Target="theme/theme1.xml"/></Relationships>
</file>

<file path=ppt/media/image1.png>
</file>

<file path=ppt/media/image10.png>
</file>

<file path=ppt/media/image11.svg>
</file>

<file path=ppt/media/image12.png>
</file>

<file path=ppt/media/image13.svg>
</file>

<file path=ppt/media/image14.jpeg>
</file>

<file path=ppt/media/image15.png>
</file>

<file path=ppt/media/image16.svg>
</file>

<file path=ppt/media/image17.png>
</file>

<file path=ppt/media/image18.png>
</file>

<file path=ppt/media/image19.png>
</file>

<file path=ppt/media/image2.png>
</file>

<file path=ppt/media/image20.svg>
</file>

<file path=ppt/media/image3.sv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CA9F09-9537-4F66-A42D-B677C84CB060}" type="datetimeFigureOut">
              <a:rPr lang="en-IN" smtClean="0"/>
              <a:t>10-12-2023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99AA73-5BA2-44FF-AAC4-61B43540B4F2}" type="slidenum">
              <a:rPr lang="en-IN" smtClean="0"/>
              <a:t>‹#›</a:t>
            </a:fld>
            <a:endParaRPr lang="en-IN"/>
          </a:p>
        </p:txBody>
      </p:sp>
    </p:spTree>
    <p:extLst>
      <p:ext uri="{BB962C8B-B14F-4D97-AF65-F5344CB8AC3E}">
        <p14:creationId xmlns:p14="http://schemas.microsoft.com/office/powerpoint/2010/main" val="1448277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299AA73-5BA2-44FF-AAC4-61B43540B4F2}" type="slidenum">
              <a:rPr lang="en-IN" smtClean="0"/>
              <a:t>6</a:t>
            </a:fld>
            <a:endParaRPr lang="en-IN"/>
          </a:p>
        </p:txBody>
      </p:sp>
    </p:spTree>
    <p:extLst>
      <p:ext uri="{BB962C8B-B14F-4D97-AF65-F5344CB8AC3E}">
        <p14:creationId xmlns:p14="http://schemas.microsoft.com/office/powerpoint/2010/main" val="1835294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3.sv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3.sv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sv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3.sv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grpSp>
        <p:nvGrpSpPr>
          <p:cNvPr id="2" name="Group 2"/>
          <p:cNvGrpSpPr/>
          <p:nvPr/>
        </p:nvGrpSpPr>
        <p:grpSpPr>
          <a:xfrm>
            <a:off x="9685429" y="-467675"/>
            <a:ext cx="9097247" cy="7727437"/>
            <a:chOff x="0" y="0"/>
            <a:chExt cx="12129663" cy="10303250"/>
          </a:xfrm>
        </p:grpSpPr>
        <p:sp>
          <p:nvSpPr>
            <p:cNvPr id="3" name="Freeform 3"/>
            <p:cNvSpPr/>
            <p:nvPr/>
          </p:nvSpPr>
          <p:spPr>
            <a:xfrm rot="9429025">
              <a:off x="1061294" y="2391378"/>
              <a:ext cx="6850578" cy="6850578"/>
            </a:xfrm>
            <a:custGeom>
              <a:avLst/>
              <a:gdLst/>
              <a:ahLst/>
              <a:cxnLst/>
              <a:rect l="l" t="t" r="r" b="b"/>
              <a:pathLst>
                <a:path w="6850578" h="6850578">
                  <a:moveTo>
                    <a:pt x="0" y="0"/>
                  </a:moveTo>
                  <a:lnTo>
                    <a:pt x="6850577" y="0"/>
                  </a:lnTo>
                  <a:lnTo>
                    <a:pt x="6850577" y="6850578"/>
                  </a:lnTo>
                  <a:lnTo>
                    <a:pt x="0" y="6850578"/>
                  </a:lnTo>
                  <a:lnTo>
                    <a:pt x="0" y="0"/>
                  </a:lnTo>
                  <a:close/>
                </a:path>
              </a:pathLst>
            </a:custGeom>
            <a:blipFill>
              <a:blip r:embed="rId2"/>
              <a:stretch>
                <a:fillRect/>
              </a:stretch>
            </a:blipFill>
          </p:spPr>
        </p:sp>
        <p:sp>
          <p:nvSpPr>
            <p:cNvPr id="4" name="Freeform 4"/>
            <p:cNvSpPr/>
            <p:nvPr/>
          </p:nvSpPr>
          <p:spPr>
            <a:xfrm rot="9429025">
              <a:off x="4217791" y="1061294"/>
              <a:ext cx="6850578" cy="6850578"/>
            </a:xfrm>
            <a:custGeom>
              <a:avLst/>
              <a:gdLst/>
              <a:ahLst/>
              <a:cxnLst/>
              <a:rect l="l" t="t" r="r" b="b"/>
              <a:pathLst>
                <a:path w="6850578" h="6850578">
                  <a:moveTo>
                    <a:pt x="0" y="0"/>
                  </a:moveTo>
                  <a:lnTo>
                    <a:pt x="6850578" y="0"/>
                  </a:lnTo>
                  <a:lnTo>
                    <a:pt x="6850578" y="6850577"/>
                  </a:lnTo>
                  <a:lnTo>
                    <a:pt x="0" y="685057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5" name="TextBox 5"/>
          <p:cNvSpPr txBox="1"/>
          <p:nvPr/>
        </p:nvSpPr>
        <p:spPr>
          <a:xfrm>
            <a:off x="1028700" y="3074331"/>
            <a:ext cx="13424477" cy="3341280"/>
          </a:xfrm>
          <a:prstGeom prst="rect">
            <a:avLst/>
          </a:prstGeom>
        </p:spPr>
        <p:txBody>
          <a:bodyPr lIns="0" tIns="0" rIns="0" bIns="0" rtlCol="0" anchor="t">
            <a:spAutoFit/>
          </a:bodyPr>
          <a:lstStyle/>
          <a:p>
            <a:pPr>
              <a:lnSpc>
                <a:spcPts val="13200"/>
              </a:lnSpc>
            </a:pPr>
            <a:r>
              <a:rPr lang="en-US" sz="11000">
                <a:solidFill>
                  <a:srgbClr val="FFFFFF"/>
                </a:solidFill>
                <a:latin typeface="HK Grotesk Bold"/>
              </a:rPr>
              <a:t>Text Summarizer</a:t>
            </a:r>
          </a:p>
          <a:p>
            <a:pPr>
              <a:lnSpc>
                <a:spcPts val="13200"/>
              </a:lnSpc>
            </a:pPr>
            <a:r>
              <a:rPr lang="en-US" sz="11000">
                <a:solidFill>
                  <a:srgbClr val="FFFFFF"/>
                </a:solidFill>
                <a:latin typeface="HK Grotesk Bold"/>
              </a:rPr>
              <a:t>using T5 transformer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grpSp>
        <p:nvGrpSpPr>
          <p:cNvPr id="2" name="Group 2"/>
          <p:cNvGrpSpPr/>
          <p:nvPr/>
        </p:nvGrpSpPr>
        <p:grpSpPr>
          <a:xfrm>
            <a:off x="-15381" y="-51682"/>
            <a:ext cx="18318763" cy="1080382"/>
            <a:chOff x="0" y="0"/>
            <a:chExt cx="4824695" cy="284545"/>
          </a:xfrm>
        </p:grpSpPr>
        <p:sp>
          <p:nvSpPr>
            <p:cNvPr id="3" name="Freeform 3"/>
            <p:cNvSpPr/>
            <p:nvPr/>
          </p:nvSpPr>
          <p:spPr>
            <a:xfrm>
              <a:off x="0" y="0"/>
              <a:ext cx="4824695" cy="284545"/>
            </a:xfrm>
            <a:custGeom>
              <a:avLst/>
              <a:gdLst/>
              <a:ahLst/>
              <a:cxnLst/>
              <a:rect l="l" t="t" r="r" b="b"/>
              <a:pathLst>
                <a:path w="4824695" h="284545">
                  <a:moveTo>
                    <a:pt x="0" y="0"/>
                  </a:moveTo>
                  <a:lnTo>
                    <a:pt x="4824695" y="0"/>
                  </a:lnTo>
                  <a:lnTo>
                    <a:pt x="4824695" y="284545"/>
                  </a:lnTo>
                  <a:lnTo>
                    <a:pt x="0" y="284545"/>
                  </a:lnTo>
                  <a:close/>
                </a:path>
              </a:pathLst>
            </a:custGeom>
            <a:gradFill rotWithShape="1">
              <a:gsLst>
                <a:gs pos="0">
                  <a:srgbClr val="F96471">
                    <a:alpha val="100000"/>
                  </a:srgbClr>
                </a:gs>
                <a:gs pos="100000">
                  <a:srgbClr val="191824">
                    <a:alpha val="100000"/>
                  </a:srgbClr>
                </a:gs>
              </a:gsLst>
              <a:lin ang="0"/>
            </a:gradFill>
          </p:spPr>
        </p:sp>
        <p:sp>
          <p:nvSpPr>
            <p:cNvPr id="4" name="TextBox 4"/>
            <p:cNvSpPr txBox="1"/>
            <p:nvPr/>
          </p:nvSpPr>
          <p:spPr>
            <a:xfrm>
              <a:off x="0" y="0"/>
              <a:ext cx="4824695" cy="284545"/>
            </a:xfrm>
            <a:prstGeom prst="rect">
              <a:avLst/>
            </a:prstGeom>
          </p:spPr>
          <p:txBody>
            <a:bodyPr lIns="50800" tIns="50800" rIns="50800" bIns="50800" rtlCol="0" anchor="ctr"/>
            <a:lstStyle/>
            <a:p>
              <a:pPr>
                <a:lnSpc>
                  <a:spcPts val="2999"/>
                </a:lnSpc>
              </a:pPr>
              <a:endParaRPr/>
            </a:p>
          </p:txBody>
        </p:sp>
      </p:grpSp>
      <p:sp>
        <p:nvSpPr>
          <p:cNvPr id="5" name="TextBox 5"/>
          <p:cNvSpPr txBox="1"/>
          <p:nvPr/>
        </p:nvSpPr>
        <p:spPr>
          <a:xfrm>
            <a:off x="1028700" y="13846"/>
            <a:ext cx="8384381" cy="854076"/>
          </a:xfrm>
          <a:prstGeom prst="rect">
            <a:avLst/>
          </a:prstGeom>
        </p:spPr>
        <p:txBody>
          <a:bodyPr lIns="0" tIns="0" rIns="0" bIns="0" rtlCol="0" anchor="t">
            <a:spAutoFit/>
          </a:bodyPr>
          <a:lstStyle/>
          <a:p>
            <a:pPr>
              <a:lnSpc>
                <a:spcPts val="6999"/>
              </a:lnSpc>
            </a:pPr>
            <a:r>
              <a:rPr lang="en-US" sz="4999">
                <a:solidFill>
                  <a:srgbClr val="FFFFFF"/>
                </a:solidFill>
                <a:latin typeface="Canva Sans"/>
              </a:rPr>
              <a:t>Our Model - T5 transformer</a:t>
            </a:r>
          </a:p>
        </p:txBody>
      </p:sp>
      <p:sp>
        <p:nvSpPr>
          <p:cNvPr id="6" name="TextBox 6"/>
          <p:cNvSpPr txBox="1"/>
          <p:nvPr/>
        </p:nvSpPr>
        <p:spPr>
          <a:xfrm>
            <a:off x="1028700" y="1849830"/>
            <a:ext cx="9274399" cy="59810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Canva Sans Bold"/>
              </a:rPr>
              <a:t>Add and Normalize layer </a:t>
            </a:r>
            <a:r>
              <a:rPr lang="en-US" sz="3399">
                <a:solidFill>
                  <a:srgbClr val="FFFFFF"/>
                </a:solidFill>
                <a:latin typeface="Canva Sans"/>
              </a:rPr>
              <a:t>between each sublayer captures their output and adds them again to the input of the sublayers, leading to better performance of the model. After the addition has been done, layer normalization is done which normalizes the activation across the feature dimension. This ensure that input to each layer is mean-centred with unit variance.</a:t>
            </a:r>
          </a:p>
        </p:txBody>
      </p:sp>
      <p:sp>
        <p:nvSpPr>
          <p:cNvPr id="7" name="TextBox 7"/>
          <p:cNvSpPr txBox="1"/>
          <p:nvPr/>
        </p:nvSpPr>
        <p:spPr>
          <a:xfrm>
            <a:off x="1028700" y="8371205"/>
            <a:ext cx="13231535" cy="887095"/>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This is also known skip connection layer!!</a:t>
            </a:r>
          </a:p>
        </p:txBody>
      </p:sp>
      <p:sp>
        <p:nvSpPr>
          <p:cNvPr id="8" name="Freeform 8"/>
          <p:cNvSpPr/>
          <p:nvPr/>
        </p:nvSpPr>
        <p:spPr>
          <a:xfrm rot="-5400000">
            <a:off x="11714355" y="5143500"/>
            <a:ext cx="2635947" cy="2635947"/>
          </a:xfrm>
          <a:custGeom>
            <a:avLst/>
            <a:gdLst/>
            <a:ahLst/>
            <a:cxnLst/>
            <a:rect l="l" t="t" r="r" b="b"/>
            <a:pathLst>
              <a:path w="2635947" h="2635947">
                <a:moveTo>
                  <a:pt x="0" y="0"/>
                </a:moveTo>
                <a:lnTo>
                  <a:pt x="2635947" y="0"/>
                </a:lnTo>
                <a:lnTo>
                  <a:pt x="2635947" y="2635947"/>
                </a:lnTo>
                <a:lnTo>
                  <a:pt x="0" y="263594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9" name="Freeform 9"/>
          <p:cNvSpPr/>
          <p:nvPr/>
        </p:nvSpPr>
        <p:spPr>
          <a:xfrm rot="-5400000" flipH="1">
            <a:off x="11714355" y="2507553"/>
            <a:ext cx="2635947" cy="2635947"/>
          </a:xfrm>
          <a:custGeom>
            <a:avLst/>
            <a:gdLst/>
            <a:ahLst/>
            <a:cxnLst/>
            <a:rect l="l" t="t" r="r" b="b"/>
            <a:pathLst>
              <a:path w="2635947" h="2635947">
                <a:moveTo>
                  <a:pt x="2635947" y="0"/>
                </a:moveTo>
                <a:lnTo>
                  <a:pt x="0" y="0"/>
                </a:lnTo>
                <a:lnTo>
                  <a:pt x="0" y="2635947"/>
                </a:lnTo>
                <a:lnTo>
                  <a:pt x="2635947" y="2635947"/>
                </a:lnTo>
                <a:lnTo>
                  <a:pt x="2635947"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10" name="Freeform 10"/>
          <p:cNvSpPr/>
          <p:nvPr/>
        </p:nvSpPr>
        <p:spPr>
          <a:xfrm rot="5400000">
            <a:off x="12898226" y="3689001"/>
            <a:ext cx="5813151" cy="2908998"/>
          </a:xfrm>
          <a:custGeom>
            <a:avLst/>
            <a:gdLst/>
            <a:ahLst/>
            <a:cxnLst/>
            <a:rect l="l" t="t" r="r" b="b"/>
            <a:pathLst>
              <a:path w="5813151" h="2908998">
                <a:moveTo>
                  <a:pt x="0" y="0"/>
                </a:moveTo>
                <a:lnTo>
                  <a:pt x="5813151" y="0"/>
                </a:lnTo>
                <a:lnTo>
                  <a:pt x="5813151" y="2908998"/>
                </a:lnTo>
                <a:lnTo>
                  <a:pt x="0" y="2908998"/>
                </a:lnTo>
                <a:lnTo>
                  <a:pt x="0" y="0"/>
                </a:lnTo>
                <a:close/>
              </a:path>
            </a:pathLst>
          </a:custGeom>
          <a:blipFill>
            <a:blip r:embed="rId6"/>
            <a:stretch>
              <a:fillRect/>
            </a:stretch>
          </a:blipFill>
          <a:ln cap="sq">
            <a:noFill/>
            <a:prstDash val="solid"/>
            <a:miter/>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9144000" cy="10287000"/>
          </a:xfrm>
          <a:prstGeom prst="rect">
            <a:avLst/>
          </a:prstGeom>
          <a:solidFill>
            <a:srgbClr val="191824"/>
          </a:solidFill>
        </p:spPr>
      </p:sp>
      <p:grpSp>
        <p:nvGrpSpPr>
          <p:cNvPr id="3" name="Group 3"/>
          <p:cNvGrpSpPr/>
          <p:nvPr/>
        </p:nvGrpSpPr>
        <p:grpSpPr>
          <a:xfrm>
            <a:off x="-15381" y="-51682"/>
            <a:ext cx="18318763" cy="1080382"/>
            <a:chOff x="0" y="0"/>
            <a:chExt cx="4824695" cy="284545"/>
          </a:xfrm>
        </p:grpSpPr>
        <p:sp>
          <p:nvSpPr>
            <p:cNvPr id="4" name="Freeform 4"/>
            <p:cNvSpPr/>
            <p:nvPr/>
          </p:nvSpPr>
          <p:spPr>
            <a:xfrm>
              <a:off x="0" y="0"/>
              <a:ext cx="4824695" cy="284545"/>
            </a:xfrm>
            <a:custGeom>
              <a:avLst/>
              <a:gdLst/>
              <a:ahLst/>
              <a:cxnLst/>
              <a:rect l="l" t="t" r="r" b="b"/>
              <a:pathLst>
                <a:path w="4824695" h="284545">
                  <a:moveTo>
                    <a:pt x="0" y="0"/>
                  </a:moveTo>
                  <a:lnTo>
                    <a:pt x="4824695" y="0"/>
                  </a:lnTo>
                  <a:lnTo>
                    <a:pt x="4824695" y="284545"/>
                  </a:lnTo>
                  <a:lnTo>
                    <a:pt x="0" y="284545"/>
                  </a:lnTo>
                  <a:close/>
                </a:path>
              </a:pathLst>
            </a:custGeom>
            <a:gradFill rotWithShape="1">
              <a:gsLst>
                <a:gs pos="0">
                  <a:srgbClr val="F96471">
                    <a:alpha val="100000"/>
                  </a:srgbClr>
                </a:gs>
                <a:gs pos="100000">
                  <a:srgbClr val="191824">
                    <a:alpha val="100000"/>
                  </a:srgbClr>
                </a:gs>
              </a:gsLst>
              <a:lin ang="0"/>
            </a:gradFill>
          </p:spPr>
        </p:sp>
        <p:sp>
          <p:nvSpPr>
            <p:cNvPr id="5" name="TextBox 5"/>
            <p:cNvSpPr txBox="1"/>
            <p:nvPr/>
          </p:nvSpPr>
          <p:spPr>
            <a:xfrm>
              <a:off x="0" y="0"/>
              <a:ext cx="4824695" cy="284545"/>
            </a:xfrm>
            <a:prstGeom prst="rect">
              <a:avLst/>
            </a:prstGeom>
          </p:spPr>
          <p:txBody>
            <a:bodyPr lIns="50800" tIns="50800" rIns="50800" bIns="50800" rtlCol="0" anchor="ctr"/>
            <a:lstStyle/>
            <a:p>
              <a:pPr>
                <a:lnSpc>
                  <a:spcPts val="2999"/>
                </a:lnSpc>
              </a:pPr>
              <a:endParaRPr/>
            </a:p>
          </p:txBody>
        </p:sp>
      </p:grpSp>
      <p:sp>
        <p:nvSpPr>
          <p:cNvPr id="6" name="Freeform 6"/>
          <p:cNvSpPr/>
          <p:nvPr/>
        </p:nvSpPr>
        <p:spPr>
          <a:xfrm>
            <a:off x="3852519" y="2761848"/>
            <a:ext cx="10582962" cy="6335078"/>
          </a:xfrm>
          <a:custGeom>
            <a:avLst/>
            <a:gdLst/>
            <a:ahLst/>
            <a:cxnLst/>
            <a:rect l="l" t="t" r="r" b="b"/>
            <a:pathLst>
              <a:path w="10582962" h="6335078">
                <a:moveTo>
                  <a:pt x="0" y="0"/>
                </a:moveTo>
                <a:lnTo>
                  <a:pt x="10582962" y="0"/>
                </a:lnTo>
                <a:lnTo>
                  <a:pt x="10582962" y="6335078"/>
                </a:lnTo>
                <a:lnTo>
                  <a:pt x="0" y="6335078"/>
                </a:lnTo>
                <a:lnTo>
                  <a:pt x="0" y="0"/>
                </a:lnTo>
                <a:close/>
              </a:path>
            </a:pathLst>
          </a:custGeom>
          <a:blipFill>
            <a:blip r:embed="rId2"/>
            <a:stretch>
              <a:fillRect/>
            </a:stretch>
          </a:blipFill>
          <a:ln w="38100" cap="sq">
            <a:solidFill>
              <a:srgbClr val="000000"/>
            </a:solidFill>
            <a:prstDash val="solid"/>
            <a:miter/>
          </a:ln>
        </p:spPr>
      </p:sp>
      <p:sp>
        <p:nvSpPr>
          <p:cNvPr id="7" name="TextBox 7"/>
          <p:cNvSpPr txBox="1"/>
          <p:nvPr/>
        </p:nvSpPr>
        <p:spPr>
          <a:xfrm>
            <a:off x="1028700" y="1919989"/>
            <a:ext cx="7878842" cy="755015"/>
          </a:xfrm>
          <a:prstGeom prst="rect">
            <a:avLst/>
          </a:prstGeom>
        </p:spPr>
        <p:txBody>
          <a:bodyPr lIns="0" tIns="0" rIns="0" bIns="0" rtlCol="0" anchor="t">
            <a:spAutoFit/>
          </a:bodyPr>
          <a:lstStyle/>
          <a:p>
            <a:pPr algn="ctr">
              <a:lnSpc>
                <a:spcPts val="6160"/>
              </a:lnSpc>
            </a:pPr>
            <a:r>
              <a:rPr lang="en-US" sz="4400">
                <a:solidFill>
                  <a:srgbClr val="FFFFFF"/>
                </a:solidFill>
                <a:latin typeface="Canva Sans Bold"/>
              </a:rPr>
              <a:t>Overall working of the model</a:t>
            </a:r>
          </a:p>
        </p:txBody>
      </p:sp>
      <p:sp>
        <p:nvSpPr>
          <p:cNvPr id="8" name="TextBox 8"/>
          <p:cNvSpPr txBox="1"/>
          <p:nvPr/>
        </p:nvSpPr>
        <p:spPr>
          <a:xfrm>
            <a:off x="5229113" y="9191625"/>
            <a:ext cx="3185517" cy="580390"/>
          </a:xfrm>
          <a:prstGeom prst="rect">
            <a:avLst/>
          </a:prstGeom>
        </p:spPr>
        <p:txBody>
          <a:bodyPr lIns="0" tIns="0" rIns="0" bIns="0" rtlCol="0" anchor="t">
            <a:spAutoFit/>
          </a:bodyPr>
          <a:lstStyle/>
          <a:p>
            <a:pPr algn="ctr">
              <a:lnSpc>
                <a:spcPts val="4759"/>
              </a:lnSpc>
            </a:pPr>
            <a:r>
              <a:rPr lang="en-US" sz="3399">
                <a:solidFill>
                  <a:srgbClr val="FFFFFF"/>
                </a:solidFill>
                <a:latin typeface="Canva Sans"/>
              </a:rPr>
              <a:t>Encoding Block</a:t>
            </a:r>
          </a:p>
        </p:txBody>
      </p:sp>
      <p:sp>
        <p:nvSpPr>
          <p:cNvPr id="9" name="TextBox 9"/>
          <p:cNvSpPr txBox="1"/>
          <p:nvPr/>
        </p:nvSpPr>
        <p:spPr>
          <a:xfrm>
            <a:off x="10224408" y="9191625"/>
            <a:ext cx="3232904"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Decoding Block</a:t>
            </a:r>
          </a:p>
        </p:txBody>
      </p:sp>
      <p:sp>
        <p:nvSpPr>
          <p:cNvPr id="10" name="TextBox 10"/>
          <p:cNvSpPr txBox="1"/>
          <p:nvPr/>
        </p:nvSpPr>
        <p:spPr>
          <a:xfrm>
            <a:off x="1028700" y="13846"/>
            <a:ext cx="8384381" cy="854076"/>
          </a:xfrm>
          <a:prstGeom prst="rect">
            <a:avLst/>
          </a:prstGeom>
        </p:spPr>
        <p:txBody>
          <a:bodyPr lIns="0" tIns="0" rIns="0" bIns="0" rtlCol="0" anchor="t">
            <a:spAutoFit/>
          </a:bodyPr>
          <a:lstStyle/>
          <a:p>
            <a:pPr>
              <a:lnSpc>
                <a:spcPts val="6999"/>
              </a:lnSpc>
            </a:pPr>
            <a:r>
              <a:rPr lang="en-US" sz="4999">
                <a:solidFill>
                  <a:srgbClr val="FFFFFF"/>
                </a:solidFill>
                <a:latin typeface="Canva Sans"/>
              </a:rPr>
              <a:t>Our Model - T5 transformer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grpSp>
        <p:nvGrpSpPr>
          <p:cNvPr id="2" name="Group 2"/>
          <p:cNvGrpSpPr/>
          <p:nvPr/>
        </p:nvGrpSpPr>
        <p:grpSpPr>
          <a:xfrm>
            <a:off x="-15381" y="-51682"/>
            <a:ext cx="18318763" cy="1080382"/>
            <a:chOff x="0" y="0"/>
            <a:chExt cx="4824695" cy="284545"/>
          </a:xfrm>
        </p:grpSpPr>
        <p:sp>
          <p:nvSpPr>
            <p:cNvPr id="3" name="Freeform 3"/>
            <p:cNvSpPr/>
            <p:nvPr/>
          </p:nvSpPr>
          <p:spPr>
            <a:xfrm>
              <a:off x="0" y="0"/>
              <a:ext cx="4824695" cy="284545"/>
            </a:xfrm>
            <a:custGeom>
              <a:avLst/>
              <a:gdLst/>
              <a:ahLst/>
              <a:cxnLst/>
              <a:rect l="l" t="t" r="r" b="b"/>
              <a:pathLst>
                <a:path w="4824695" h="284545">
                  <a:moveTo>
                    <a:pt x="0" y="0"/>
                  </a:moveTo>
                  <a:lnTo>
                    <a:pt x="4824695" y="0"/>
                  </a:lnTo>
                  <a:lnTo>
                    <a:pt x="4824695" y="284545"/>
                  </a:lnTo>
                  <a:lnTo>
                    <a:pt x="0" y="284545"/>
                  </a:lnTo>
                  <a:close/>
                </a:path>
              </a:pathLst>
            </a:custGeom>
            <a:gradFill rotWithShape="1">
              <a:gsLst>
                <a:gs pos="0">
                  <a:srgbClr val="F96471">
                    <a:alpha val="100000"/>
                  </a:srgbClr>
                </a:gs>
                <a:gs pos="100000">
                  <a:srgbClr val="191824">
                    <a:alpha val="100000"/>
                  </a:srgbClr>
                </a:gs>
              </a:gsLst>
              <a:lin ang="0"/>
            </a:gradFill>
          </p:spPr>
        </p:sp>
        <p:sp>
          <p:nvSpPr>
            <p:cNvPr id="4" name="TextBox 4"/>
            <p:cNvSpPr txBox="1"/>
            <p:nvPr/>
          </p:nvSpPr>
          <p:spPr>
            <a:xfrm>
              <a:off x="0" y="0"/>
              <a:ext cx="4824695" cy="284545"/>
            </a:xfrm>
            <a:prstGeom prst="rect">
              <a:avLst/>
            </a:prstGeom>
          </p:spPr>
          <p:txBody>
            <a:bodyPr lIns="50800" tIns="50800" rIns="50800" bIns="50800" rtlCol="0" anchor="ctr"/>
            <a:lstStyle/>
            <a:p>
              <a:pPr>
                <a:lnSpc>
                  <a:spcPts val="2999"/>
                </a:lnSpc>
              </a:pPr>
              <a:endParaRPr/>
            </a:p>
          </p:txBody>
        </p:sp>
      </p:grpSp>
      <p:sp>
        <p:nvSpPr>
          <p:cNvPr id="5" name="TextBox 5"/>
          <p:cNvSpPr txBox="1"/>
          <p:nvPr/>
        </p:nvSpPr>
        <p:spPr>
          <a:xfrm>
            <a:off x="1028700" y="1916753"/>
            <a:ext cx="7878842" cy="755016"/>
          </a:xfrm>
          <a:prstGeom prst="rect">
            <a:avLst/>
          </a:prstGeom>
        </p:spPr>
        <p:txBody>
          <a:bodyPr lIns="0" tIns="0" rIns="0" bIns="0" rtlCol="0" anchor="t">
            <a:spAutoFit/>
          </a:bodyPr>
          <a:lstStyle/>
          <a:p>
            <a:pPr algn="ctr">
              <a:lnSpc>
                <a:spcPts val="6159"/>
              </a:lnSpc>
            </a:pPr>
            <a:r>
              <a:rPr lang="en-US" sz="4399">
                <a:solidFill>
                  <a:srgbClr val="FFFFFF"/>
                </a:solidFill>
                <a:latin typeface="Canva Sans Bold"/>
              </a:rPr>
              <a:t>Overall working of the model</a:t>
            </a:r>
          </a:p>
        </p:txBody>
      </p:sp>
      <p:sp>
        <p:nvSpPr>
          <p:cNvPr id="6" name="TextBox 6"/>
          <p:cNvSpPr txBox="1"/>
          <p:nvPr/>
        </p:nvSpPr>
        <p:spPr>
          <a:xfrm>
            <a:off x="1028700" y="2940685"/>
            <a:ext cx="16230600" cy="6317615"/>
          </a:xfrm>
          <a:prstGeom prst="rect">
            <a:avLst/>
          </a:prstGeom>
        </p:spPr>
        <p:txBody>
          <a:bodyPr lIns="0" tIns="0" rIns="0" bIns="0" rtlCol="0" anchor="t">
            <a:spAutoFit/>
          </a:bodyPr>
          <a:lstStyle/>
          <a:p>
            <a:pPr marL="734059" lvl="1" indent="-367029">
              <a:lnSpc>
                <a:spcPts val="4759"/>
              </a:lnSpc>
              <a:buFont typeface="Arial"/>
              <a:buChar char="•"/>
            </a:pPr>
            <a:r>
              <a:rPr lang="en-US" sz="3399">
                <a:solidFill>
                  <a:srgbClr val="FFFFFF"/>
                </a:solidFill>
                <a:latin typeface="Canva Sans"/>
              </a:rPr>
              <a:t>So, overall, our model first tokenizes the input, feeds these tokens into the encoders. The sublayers of feedforward, add &amp; normalize and self-attention inside the encoders helps the model learn non-linearly.</a:t>
            </a:r>
          </a:p>
          <a:p>
            <a:pPr>
              <a:lnSpc>
                <a:spcPts val="839"/>
              </a:lnSpc>
            </a:pPr>
            <a:endParaRPr lang="en-US" sz="3399">
              <a:solidFill>
                <a:srgbClr val="FFFFFF"/>
              </a:solidFill>
              <a:latin typeface="Canva Sans"/>
            </a:endParaRPr>
          </a:p>
          <a:p>
            <a:pPr marL="734059" lvl="1" indent="-367029">
              <a:lnSpc>
                <a:spcPts val="4759"/>
              </a:lnSpc>
              <a:buFont typeface="Arial"/>
              <a:buChar char="•"/>
            </a:pPr>
            <a:r>
              <a:rPr lang="en-US" sz="3399">
                <a:solidFill>
                  <a:srgbClr val="FFFFFF"/>
                </a:solidFill>
                <a:latin typeface="Canva Sans"/>
              </a:rPr>
              <a:t>Thus, after all the above processes,  the encoder maps a continuous series of embeddings as an output which again goes into the decoder, passing through the same 3 sublayers.</a:t>
            </a:r>
          </a:p>
          <a:p>
            <a:pPr>
              <a:lnSpc>
                <a:spcPts val="839"/>
              </a:lnSpc>
            </a:pPr>
            <a:endParaRPr lang="en-US" sz="3399">
              <a:solidFill>
                <a:srgbClr val="FFFFFF"/>
              </a:solidFill>
              <a:latin typeface="Canva Sans"/>
            </a:endParaRPr>
          </a:p>
          <a:p>
            <a:pPr marL="734059" lvl="1" indent="-367029">
              <a:lnSpc>
                <a:spcPts val="4759"/>
              </a:lnSpc>
              <a:buFont typeface="Arial"/>
              <a:buChar char="•"/>
            </a:pPr>
            <a:r>
              <a:rPr lang="en-US" sz="3399">
                <a:solidFill>
                  <a:srgbClr val="FFFFFF"/>
                </a:solidFill>
                <a:latin typeface="Canva Sans"/>
              </a:rPr>
              <a:t>At the end of the decoding process, both linear and Softmax activation functions are applied to make the output as much accurate as possible.</a:t>
            </a:r>
          </a:p>
          <a:p>
            <a:pPr>
              <a:lnSpc>
                <a:spcPts val="839"/>
              </a:lnSpc>
            </a:pPr>
            <a:endParaRPr lang="en-US" sz="3399">
              <a:solidFill>
                <a:srgbClr val="FFFFFF"/>
              </a:solidFill>
              <a:latin typeface="Canva Sans"/>
            </a:endParaRPr>
          </a:p>
          <a:p>
            <a:pPr marL="734059" lvl="1" indent="-367029">
              <a:lnSpc>
                <a:spcPts val="4759"/>
              </a:lnSpc>
              <a:buFont typeface="Arial"/>
              <a:buChar char="•"/>
            </a:pPr>
            <a:r>
              <a:rPr lang="en-US" sz="3399">
                <a:solidFill>
                  <a:srgbClr val="FFFFFF"/>
                </a:solidFill>
                <a:latin typeface="Canva Sans"/>
              </a:rPr>
              <a:t>Also, note that the decoder outputs are constrained by the attentional vectors due to the self-attention sublayers</a:t>
            </a:r>
          </a:p>
        </p:txBody>
      </p:sp>
      <p:sp>
        <p:nvSpPr>
          <p:cNvPr id="7" name="TextBox 7"/>
          <p:cNvSpPr txBox="1"/>
          <p:nvPr/>
        </p:nvSpPr>
        <p:spPr>
          <a:xfrm>
            <a:off x="1028700" y="13846"/>
            <a:ext cx="8384381" cy="854076"/>
          </a:xfrm>
          <a:prstGeom prst="rect">
            <a:avLst/>
          </a:prstGeom>
        </p:spPr>
        <p:txBody>
          <a:bodyPr lIns="0" tIns="0" rIns="0" bIns="0" rtlCol="0" anchor="t">
            <a:spAutoFit/>
          </a:bodyPr>
          <a:lstStyle/>
          <a:p>
            <a:pPr>
              <a:lnSpc>
                <a:spcPts val="6999"/>
              </a:lnSpc>
            </a:pPr>
            <a:r>
              <a:rPr lang="en-US" sz="4999">
                <a:solidFill>
                  <a:srgbClr val="FFFFFF"/>
                </a:solidFill>
                <a:latin typeface="Canva Sans"/>
              </a:rPr>
              <a:t>Our Model - T5 transformer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AutoShape 2"/>
          <p:cNvSpPr/>
          <p:nvPr/>
        </p:nvSpPr>
        <p:spPr>
          <a:xfrm>
            <a:off x="14746327" y="0"/>
            <a:ext cx="3541673" cy="10287000"/>
          </a:xfrm>
          <a:prstGeom prst="rect">
            <a:avLst/>
          </a:prstGeom>
          <a:solidFill>
            <a:srgbClr val="FFFFFF"/>
          </a:solidFill>
        </p:spPr>
      </p:sp>
      <p:grpSp>
        <p:nvGrpSpPr>
          <p:cNvPr id="3" name="Group 3"/>
          <p:cNvGrpSpPr/>
          <p:nvPr/>
        </p:nvGrpSpPr>
        <p:grpSpPr>
          <a:xfrm>
            <a:off x="-15381" y="-51682"/>
            <a:ext cx="18318763" cy="1080382"/>
            <a:chOff x="0" y="0"/>
            <a:chExt cx="4824695" cy="284545"/>
          </a:xfrm>
        </p:grpSpPr>
        <p:sp>
          <p:nvSpPr>
            <p:cNvPr id="4" name="Freeform 4"/>
            <p:cNvSpPr/>
            <p:nvPr/>
          </p:nvSpPr>
          <p:spPr>
            <a:xfrm>
              <a:off x="0" y="0"/>
              <a:ext cx="4824695" cy="284545"/>
            </a:xfrm>
            <a:custGeom>
              <a:avLst/>
              <a:gdLst/>
              <a:ahLst/>
              <a:cxnLst/>
              <a:rect l="l" t="t" r="r" b="b"/>
              <a:pathLst>
                <a:path w="4824695" h="284545">
                  <a:moveTo>
                    <a:pt x="0" y="0"/>
                  </a:moveTo>
                  <a:lnTo>
                    <a:pt x="4824695" y="0"/>
                  </a:lnTo>
                  <a:lnTo>
                    <a:pt x="4824695" y="284545"/>
                  </a:lnTo>
                  <a:lnTo>
                    <a:pt x="0" y="284545"/>
                  </a:lnTo>
                  <a:close/>
                </a:path>
              </a:pathLst>
            </a:custGeom>
            <a:gradFill rotWithShape="1">
              <a:gsLst>
                <a:gs pos="0">
                  <a:srgbClr val="F96471">
                    <a:alpha val="100000"/>
                  </a:srgbClr>
                </a:gs>
                <a:gs pos="100000">
                  <a:srgbClr val="191824">
                    <a:alpha val="100000"/>
                  </a:srgbClr>
                </a:gs>
              </a:gsLst>
              <a:lin ang="0"/>
            </a:gradFill>
          </p:spPr>
        </p:sp>
        <p:sp>
          <p:nvSpPr>
            <p:cNvPr id="5" name="TextBox 5"/>
            <p:cNvSpPr txBox="1"/>
            <p:nvPr/>
          </p:nvSpPr>
          <p:spPr>
            <a:xfrm>
              <a:off x="0" y="0"/>
              <a:ext cx="4824695" cy="284545"/>
            </a:xfrm>
            <a:prstGeom prst="rect">
              <a:avLst/>
            </a:prstGeom>
          </p:spPr>
          <p:txBody>
            <a:bodyPr lIns="50800" tIns="50800" rIns="50800" bIns="50800" rtlCol="0" anchor="ctr"/>
            <a:lstStyle/>
            <a:p>
              <a:pPr>
                <a:lnSpc>
                  <a:spcPts val="2999"/>
                </a:lnSpc>
              </a:pPr>
              <a:endParaRPr/>
            </a:p>
          </p:txBody>
        </p:sp>
      </p:grpSp>
      <p:sp>
        <p:nvSpPr>
          <p:cNvPr id="6" name="TextBox 6"/>
          <p:cNvSpPr txBox="1"/>
          <p:nvPr/>
        </p:nvSpPr>
        <p:spPr>
          <a:xfrm>
            <a:off x="1028700" y="1477123"/>
            <a:ext cx="13717627" cy="7892228"/>
          </a:xfrm>
          <a:prstGeom prst="rect">
            <a:avLst/>
          </a:prstGeom>
        </p:spPr>
        <p:txBody>
          <a:bodyPr lIns="0" tIns="0" rIns="0" bIns="0" rtlCol="0" anchor="t">
            <a:spAutoFit/>
          </a:bodyPr>
          <a:lstStyle/>
          <a:p>
            <a:pPr marL="690881" lvl="1" indent="-345440">
              <a:lnSpc>
                <a:spcPts val="4480"/>
              </a:lnSpc>
              <a:buFont typeface="Arial"/>
              <a:buChar char="•"/>
            </a:pPr>
            <a:r>
              <a:rPr lang="en-US" sz="3200">
                <a:solidFill>
                  <a:srgbClr val="FFFFFF"/>
                </a:solidFill>
                <a:latin typeface="Canva Sans"/>
              </a:rPr>
              <a:t>First of all, the data is split into training data and testing data using data split function of scikit learn library. This divides the dataframe df into two new ones - train_df (80%) and test df (20%).</a:t>
            </a:r>
          </a:p>
          <a:p>
            <a:pPr>
              <a:lnSpc>
                <a:spcPts val="1120"/>
              </a:lnSpc>
            </a:pPr>
            <a:endParaRPr lang="en-US" sz="3200">
              <a:solidFill>
                <a:srgbClr val="FFFFFF"/>
              </a:solidFill>
              <a:latin typeface="Canva Sans"/>
            </a:endParaRPr>
          </a:p>
          <a:p>
            <a:pPr marL="690881" lvl="1" indent="-345440">
              <a:lnSpc>
                <a:spcPts val="4480"/>
              </a:lnSpc>
              <a:buFont typeface="Arial"/>
              <a:buChar char="•"/>
            </a:pPr>
            <a:r>
              <a:rPr lang="en-US" sz="3200">
                <a:solidFill>
                  <a:srgbClr val="FFFFFF"/>
                </a:solidFill>
                <a:latin typeface="Canva Sans"/>
              </a:rPr>
              <a:t>Then we preprocessed the text and summary pairs using the T5Tokenizer for efficient training of text summarizing models.</a:t>
            </a:r>
          </a:p>
          <a:p>
            <a:pPr>
              <a:lnSpc>
                <a:spcPts val="1120"/>
              </a:lnSpc>
            </a:pPr>
            <a:endParaRPr lang="en-US" sz="3200">
              <a:solidFill>
                <a:srgbClr val="FFFFFF"/>
              </a:solidFill>
              <a:latin typeface="Canva Sans"/>
            </a:endParaRPr>
          </a:p>
          <a:p>
            <a:pPr marL="690881" lvl="1" indent="-345440">
              <a:lnSpc>
                <a:spcPts val="4480"/>
              </a:lnSpc>
              <a:buFont typeface="Arial"/>
              <a:buChar char="•"/>
            </a:pPr>
            <a:r>
              <a:rPr lang="en-US" sz="3200">
                <a:solidFill>
                  <a:srgbClr val="FFFFFF"/>
                </a:solidFill>
                <a:latin typeface="Canva Sans"/>
              </a:rPr>
              <a:t>We used separate a function to generate encoded representations of both the text and the summary.</a:t>
            </a:r>
          </a:p>
          <a:p>
            <a:pPr>
              <a:lnSpc>
                <a:spcPts val="1120"/>
              </a:lnSpc>
            </a:pPr>
            <a:endParaRPr lang="en-US" sz="3200">
              <a:solidFill>
                <a:srgbClr val="FFFFFF"/>
              </a:solidFill>
              <a:latin typeface="Canva Sans"/>
            </a:endParaRPr>
          </a:p>
          <a:p>
            <a:pPr marL="690881" lvl="1" indent="-345440">
              <a:lnSpc>
                <a:spcPts val="4480"/>
              </a:lnSpc>
              <a:buFont typeface="Arial"/>
              <a:buChar char="•"/>
            </a:pPr>
            <a:r>
              <a:rPr lang="en-US" sz="3200">
                <a:solidFill>
                  <a:srgbClr val="FFFFFF"/>
                </a:solidFill>
                <a:latin typeface="Canva Sans"/>
              </a:rPr>
              <a:t>Further, NewsSummaryDataset class  was used to gain access and retrieve the individual datapoints, while preparing them in a format that is readily usable by the T5 model for training as well as evaluation.</a:t>
            </a:r>
          </a:p>
          <a:p>
            <a:pPr>
              <a:lnSpc>
                <a:spcPts val="1120"/>
              </a:lnSpc>
            </a:pPr>
            <a:endParaRPr lang="en-US" sz="3200">
              <a:solidFill>
                <a:srgbClr val="FFFFFF"/>
              </a:solidFill>
              <a:latin typeface="Canva Sans"/>
            </a:endParaRPr>
          </a:p>
          <a:p>
            <a:pPr marL="690881" lvl="1" indent="-345440">
              <a:lnSpc>
                <a:spcPts val="4480"/>
              </a:lnSpc>
              <a:buFont typeface="Arial"/>
              <a:buChar char="•"/>
            </a:pPr>
            <a:r>
              <a:rPr lang="en-US" sz="3200">
                <a:solidFill>
                  <a:srgbClr val="FFFFFF"/>
                </a:solidFill>
                <a:latin typeface="Canva Sans"/>
              </a:rPr>
              <a:t>Then we defined our model name with variable MODEL_NAME with value = t5-base.</a:t>
            </a:r>
          </a:p>
        </p:txBody>
      </p:sp>
      <p:sp>
        <p:nvSpPr>
          <p:cNvPr id="7" name="TextBox 7"/>
          <p:cNvSpPr txBox="1"/>
          <p:nvPr/>
        </p:nvSpPr>
        <p:spPr>
          <a:xfrm>
            <a:off x="1028700" y="13846"/>
            <a:ext cx="9915123" cy="854076"/>
          </a:xfrm>
          <a:prstGeom prst="rect">
            <a:avLst/>
          </a:prstGeom>
        </p:spPr>
        <p:txBody>
          <a:bodyPr lIns="0" tIns="0" rIns="0" bIns="0" rtlCol="0" anchor="t">
            <a:spAutoFit/>
          </a:bodyPr>
          <a:lstStyle/>
          <a:p>
            <a:pPr>
              <a:lnSpc>
                <a:spcPts val="6999"/>
              </a:lnSpc>
            </a:pPr>
            <a:r>
              <a:rPr lang="en-US" sz="4999">
                <a:solidFill>
                  <a:srgbClr val="FFFFFF"/>
                </a:solidFill>
                <a:latin typeface="Canva Sans"/>
              </a:rPr>
              <a:t>Our Model - Data Preprocessing</a:t>
            </a:r>
          </a:p>
        </p:txBody>
      </p:sp>
      <p:sp>
        <p:nvSpPr>
          <p:cNvPr id="8" name="Freeform 8"/>
          <p:cNvSpPr/>
          <p:nvPr/>
        </p:nvSpPr>
        <p:spPr>
          <a:xfrm>
            <a:off x="14143055" y="1028700"/>
            <a:ext cx="4144945" cy="4114800"/>
          </a:xfrm>
          <a:custGeom>
            <a:avLst/>
            <a:gdLst/>
            <a:ahLst/>
            <a:cxnLst/>
            <a:rect l="l" t="t" r="r" b="b"/>
            <a:pathLst>
              <a:path w="4144945" h="4114800">
                <a:moveTo>
                  <a:pt x="0" y="0"/>
                </a:moveTo>
                <a:lnTo>
                  <a:pt x="4144945" y="0"/>
                </a:lnTo>
                <a:lnTo>
                  <a:pt x="4144945"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grpSp>
        <p:nvGrpSpPr>
          <p:cNvPr id="2" name="Group 2"/>
          <p:cNvGrpSpPr/>
          <p:nvPr/>
        </p:nvGrpSpPr>
        <p:grpSpPr>
          <a:xfrm>
            <a:off x="-15381" y="-51682"/>
            <a:ext cx="18318763" cy="1080382"/>
            <a:chOff x="0" y="0"/>
            <a:chExt cx="4824695" cy="284545"/>
          </a:xfrm>
        </p:grpSpPr>
        <p:sp>
          <p:nvSpPr>
            <p:cNvPr id="3" name="Freeform 3"/>
            <p:cNvSpPr/>
            <p:nvPr/>
          </p:nvSpPr>
          <p:spPr>
            <a:xfrm>
              <a:off x="0" y="0"/>
              <a:ext cx="4824695" cy="284545"/>
            </a:xfrm>
            <a:custGeom>
              <a:avLst/>
              <a:gdLst/>
              <a:ahLst/>
              <a:cxnLst/>
              <a:rect l="l" t="t" r="r" b="b"/>
              <a:pathLst>
                <a:path w="4824695" h="284545">
                  <a:moveTo>
                    <a:pt x="0" y="0"/>
                  </a:moveTo>
                  <a:lnTo>
                    <a:pt x="4824695" y="0"/>
                  </a:lnTo>
                  <a:lnTo>
                    <a:pt x="4824695" y="284545"/>
                  </a:lnTo>
                  <a:lnTo>
                    <a:pt x="0" y="284545"/>
                  </a:lnTo>
                  <a:close/>
                </a:path>
              </a:pathLst>
            </a:custGeom>
            <a:gradFill rotWithShape="1">
              <a:gsLst>
                <a:gs pos="0">
                  <a:srgbClr val="F96471">
                    <a:alpha val="100000"/>
                  </a:srgbClr>
                </a:gs>
                <a:gs pos="100000">
                  <a:srgbClr val="191824">
                    <a:alpha val="100000"/>
                  </a:srgbClr>
                </a:gs>
              </a:gsLst>
              <a:lin ang="0"/>
            </a:gradFill>
          </p:spPr>
        </p:sp>
        <p:sp>
          <p:nvSpPr>
            <p:cNvPr id="4" name="TextBox 4"/>
            <p:cNvSpPr txBox="1"/>
            <p:nvPr/>
          </p:nvSpPr>
          <p:spPr>
            <a:xfrm>
              <a:off x="0" y="0"/>
              <a:ext cx="4824695" cy="284545"/>
            </a:xfrm>
            <a:prstGeom prst="rect">
              <a:avLst/>
            </a:prstGeom>
          </p:spPr>
          <p:txBody>
            <a:bodyPr lIns="50800" tIns="50800" rIns="50800" bIns="50800" rtlCol="0" anchor="ctr"/>
            <a:lstStyle/>
            <a:p>
              <a:pPr>
                <a:lnSpc>
                  <a:spcPts val="2999"/>
                </a:lnSpc>
              </a:pPr>
              <a:endParaRPr/>
            </a:p>
          </p:txBody>
        </p:sp>
      </p:grpSp>
      <p:sp>
        <p:nvSpPr>
          <p:cNvPr id="5" name="AutoShape 5"/>
          <p:cNvSpPr/>
          <p:nvPr/>
        </p:nvSpPr>
        <p:spPr>
          <a:xfrm rot="924733">
            <a:off x="16830397" y="646406"/>
            <a:ext cx="2624346" cy="10612998"/>
          </a:xfrm>
          <a:prstGeom prst="rect">
            <a:avLst/>
          </a:prstGeom>
          <a:solidFill>
            <a:srgbClr val="FE5E6D"/>
          </a:solidFill>
        </p:spPr>
      </p:sp>
      <p:sp>
        <p:nvSpPr>
          <p:cNvPr id="6" name="TextBox 6"/>
          <p:cNvSpPr txBox="1"/>
          <p:nvPr/>
        </p:nvSpPr>
        <p:spPr>
          <a:xfrm>
            <a:off x="1028700" y="1693545"/>
            <a:ext cx="14826782" cy="7564755"/>
          </a:xfrm>
          <a:prstGeom prst="rect">
            <a:avLst/>
          </a:prstGeom>
        </p:spPr>
        <p:txBody>
          <a:bodyPr lIns="0" tIns="0" rIns="0" bIns="0" rtlCol="0" anchor="t">
            <a:spAutoFit/>
          </a:bodyPr>
          <a:lstStyle/>
          <a:p>
            <a:pPr marL="712470" lvl="1" indent="-356235">
              <a:lnSpc>
                <a:spcPts val="4620"/>
              </a:lnSpc>
              <a:buFont typeface="Arial"/>
              <a:buChar char="•"/>
            </a:pPr>
            <a:r>
              <a:rPr lang="en-US" sz="3300">
                <a:solidFill>
                  <a:srgbClr val="FFFFFF"/>
                </a:solidFill>
                <a:latin typeface="Canva Sans"/>
              </a:rPr>
              <a:t>We also initialised the tokenizer for our T5 model. These objects are essential components for subsequent stages of text summarization tasks, including data processing, training, and inference.</a:t>
            </a:r>
          </a:p>
          <a:p>
            <a:pPr>
              <a:lnSpc>
                <a:spcPts val="1260"/>
              </a:lnSpc>
            </a:pPr>
            <a:endParaRPr lang="en-US" sz="3300">
              <a:solidFill>
                <a:srgbClr val="FFFFFF"/>
              </a:solidFill>
              <a:latin typeface="Canva Sans"/>
            </a:endParaRPr>
          </a:p>
          <a:p>
            <a:pPr marL="712470" lvl="1" indent="-356235">
              <a:lnSpc>
                <a:spcPts val="4620"/>
              </a:lnSpc>
              <a:buFont typeface="Arial"/>
              <a:buChar char="•"/>
            </a:pPr>
            <a:r>
              <a:rPr lang="en-US" sz="3300">
                <a:solidFill>
                  <a:srgbClr val="FFFFFF"/>
                </a:solidFill>
                <a:latin typeface="Canva Sans"/>
              </a:rPr>
              <a:t>For the training, we have set:</a:t>
            </a:r>
          </a:p>
          <a:p>
            <a:pPr marL="2137410" lvl="3" indent="-534352">
              <a:lnSpc>
                <a:spcPts val="4620"/>
              </a:lnSpc>
              <a:buFont typeface="Arial"/>
              <a:buChar char="￭"/>
            </a:pPr>
            <a:r>
              <a:rPr lang="en-US" sz="3300">
                <a:solidFill>
                  <a:srgbClr val="FFFFFF"/>
                </a:solidFill>
                <a:latin typeface="Canva Sans"/>
              </a:rPr>
              <a:t>N_EPOCHS = 10</a:t>
            </a:r>
          </a:p>
          <a:p>
            <a:pPr marL="2137410" lvl="3" indent="-534352">
              <a:lnSpc>
                <a:spcPts val="4620"/>
              </a:lnSpc>
              <a:buFont typeface="Arial"/>
              <a:buChar char="￭"/>
            </a:pPr>
            <a:r>
              <a:rPr lang="en-US" sz="3300">
                <a:solidFill>
                  <a:srgbClr val="FFFFFF"/>
                </a:solidFill>
                <a:latin typeface="Canva Sans"/>
              </a:rPr>
              <a:t>BATCH_SIZE = 4</a:t>
            </a:r>
          </a:p>
          <a:p>
            <a:pPr>
              <a:lnSpc>
                <a:spcPts val="1260"/>
              </a:lnSpc>
            </a:pPr>
            <a:endParaRPr lang="en-US" sz="3300">
              <a:solidFill>
                <a:srgbClr val="FFFFFF"/>
              </a:solidFill>
              <a:latin typeface="Canva Sans"/>
            </a:endParaRPr>
          </a:p>
          <a:p>
            <a:pPr marL="712470" lvl="1" indent="-356235">
              <a:lnSpc>
                <a:spcPts val="4620"/>
              </a:lnSpc>
              <a:buFont typeface="Arial"/>
              <a:buChar char="•"/>
            </a:pPr>
            <a:r>
              <a:rPr lang="en-US" sz="3300">
                <a:solidFill>
                  <a:srgbClr val="FFFFFF"/>
                </a:solidFill>
                <a:latin typeface="Canva Sans"/>
              </a:rPr>
              <a:t>Then, we initialized the data_module to make the training efficient and controlled.</a:t>
            </a:r>
          </a:p>
          <a:p>
            <a:pPr>
              <a:lnSpc>
                <a:spcPts val="1260"/>
              </a:lnSpc>
            </a:pPr>
            <a:endParaRPr lang="en-US" sz="3300">
              <a:solidFill>
                <a:srgbClr val="FFFFFF"/>
              </a:solidFill>
              <a:latin typeface="Canva Sans"/>
            </a:endParaRPr>
          </a:p>
          <a:p>
            <a:pPr marL="712470" lvl="1" indent="-356235">
              <a:lnSpc>
                <a:spcPts val="4620"/>
              </a:lnSpc>
              <a:buFont typeface="Arial"/>
              <a:buChar char="•"/>
            </a:pPr>
            <a:r>
              <a:rPr lang="en-US" sz="3300">
                <a:solidFill>
                  <a:srgbClr val="FFFFFF"/>
                </a:solidFill>
                <a:latin typeface="Canva Sans"/>
              </a:rPr>
              <a:t>The next step involved initialising the model and defining how inputs will be processed and output will be given by it.</a:t>
            </a:r>
          </a:p>
          <a:p>
            <a:pPr>
              <a:lnSpc>
                <a:spcPts val="1260"/>
              </a:lnSpc>
            </a:pPr>
            <a:endParaRPr lang="en-US" sz="3300">
              <a:solidFill>
                <a:srgbClr val="FFFFFF"/>
              </a:solidFill>
              <a:latin typeface="Canva Sans"/>
            </a:endParaRPr>
          </a:p>
          <a:p>
            <a:pPr marL="712470" lvl="1" indent="-356235">
              <a:lnSpc>
                <a:spcPts val="4620"/>
              </a:lnSpc>
              <a:buFont typeface="Arial"/>
              <a:buChar char="•"/>
            </a:pPr>
            <a:r>
              <a:rPr lang="en-US" sz="3300">
                <a:solidFill>
                  <a:srgbClr val="FFFFFF"/>
                </a:solidFill>
                <a:latin typeface="Canva Sans"/>
              </a:rPr>
              <a:t>In the next step, we define how much the model will learn from each training batch and loss is calculated as the output of the training step.</a:t>
            </a:r>
          </a:p>
        </p:txBody>
      </p:sp>
      <p:sp>
        <p:nvSpPr>
          <p:cNvPr id="7" name="Freeform 7"/>
          <p:cNvSpPr/>
          <p:nvPr/>
        </p:nvSpPr>
        <p:spPr>
          <a:xfrm>
            <a:off x="16208097" y="6344266"/>
            <a:ext cx="3688357" cy="4114800"/>
          </a:xfrm>
          <a:custGeom>
            <a:avLst/>
            <a:gdLst/>
            <a:ahLst/>
            <a:cxnLst/>
            <a:rect l="l" t="t" r="r" b="b"/>
            <a:pathLst>
              <a:path w="3688357" h="4114800">
                <a:moveTo>
                  <a:pt x="0" y="0"/>
                </a:moveTo>
                <a:lnTo>
                  <a:pt x="3688357" y="0"/>
                </a:lnTo>
                <a:lnTo>
                  <a:pt x="368835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1028700" y="13846"/>
            <a:ext cx="6248162" cy="854076"/>
          </a:xfrm>
          <a:prstGeom prst="rect">
            <a:avLst/>
          </a:prstGeom>
        </p:spPr>
        <p:txBody>
          <a:bodyPr lIns="0" tIns="0" rIns="0" bIns="0" rtlCol="0" anchor="t">
            <a:spAutoFit/>
          </a:bodyPr>
          <a:lstStyle/>
          <a:p>
            <a:pPr>
              <a:lnSpc>
                <a:spcPts val="6999"/>
              </a:lnSpc>
            </a:pPr>
            <a:r>
              <a:rPr lang="en-US" sz="4999">
                <a:solidFill>
                  <a:srgbClr val="FFFFFF"/>
                </a:solidFill>
                <a:latin typeface="Canva Sans"/>
              </a:rPr>
              <a:t>Our Model - Training</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grpSp>
        <p:nvGrpSpPr>
          <p:cNvPr id="2" name="Group 2"/>
          <p:cNvGrpSpPr/>
          <p:nvPr/>
        </p:nvGrpSpPr>
        <p:grpSpPr>
          <a:xfrm>
            <a:off x="-15381" y="-51682"/>
            <a:ext cx="18318763" cy="1080382"/>
            <a:chOff x="0" y="0"/>
            <a:chExt cx="4824695" cy="284545"/>
          </a:xfrm>
        </p:grpSpPr>
        <p:sp>
          <p:nvSpPr>
            <p:cNvPr id="3" name="Freeform 3"/>
            <p:cNvSpPr/>
            <p:nvPr/>
          </p:nvSpPr>
          <p:spPr>
            <a:xfrm>
              <a:off x="0" y="0"/>
              <a:ext cx="4824695" cy="284545"/>
            </a:xfrm>
            <a:custGeom>
              <a:avLst/>
              <a:gdLst/>
              <a:ahLst/>
              <a:cxnLst/>
              <a:rect l="l" t="t" r="r" b="b"/>
              <a:pathLst>
                <a:path w="4824695" h="284545">
                  <a:moveTo>
                    <a:pt x="0" y="0"/>
                  </a:moveTo>
                  <a:lnTo>
                    <a:pt x="4824695" y="0"/>
                  </a:lnTo>
                  <a:lnTo>
                    <a:pt x="4824695" y="284545"/>
                  </a:lnTo>
                  <a:lnTo>
                    <a:pt x="0" y="284545"/>
                  </a:lnTo>
                  <a:close/>
                </a:path>
              </a:pathLst>
            </a:custGeom>
            <a:gradFill rotWithShape="1">
              <a:gsLst>
                <a:gs pos="0">
                  <a:srgbClr val="F96471">
                    <a:alpha val="100000"/>
                  </a:srgbClr>
                </a:gs>
                <a:gs pos="100000">
                  <a:srgbClr val="191824">
                    <a:alpha val="100000"/>
                  </a:srgbClr>
                </a:gs>
              </a:gsLst>
              <a:lin ang="0"/>
            </a:gradFill>
          </p:spPr>
        </p:sp>
        <p:sp>
          <p:nvSpPr>
            <p:cNvPr id="4" name="TextBox 4"/>
            <p:cNvSpPr txBox="1"/>
            <p:nvPr/>
          </p:nvSpPr>
          <p:spPr>
            <a:xfrm>
              <a:off x="0" y="0"/>
              <a:ext cx="4824695" cy="284545"/>
            </a:xfrm>
            <a:prstGeom prst="rect">
              <a:avLst/>
            </a:prstGeom>
          </p:spPr>
          <p:txBody>
            <a:bodyPr lIns="50800" tIns="50800" rIns="50800" bIns="50800" rtlCol="0" anchor="ctr"/>
            <a:lstStyle/>
            <a:p>
              <a:pPr>
                <a:lnSpc>
                  <a:spcPts val="2999"/>
                </a:lnSpc>
              </a:pPr>
              <a:endParaRPr/>
            </a:p>
          </p:txBody>
        </p:sp>
      </p:grpSp>
      <p:sp>
        <p:nvSpPr>
          <p:cNvPr id="5" name="TextBox 5"/>
          <p:cNvSpPr txBox="1"/>
          <p:nvPr/>
        </p:nvSpPr>
        <p:spPr>
          <a:xfrm>
            <a:off x="1009650" y="1491013"/>
            <a:ext cx="16230600" cy="8124190"/>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Canva Sans"/>
              </a:rPr>
              <a:t>The next step is validation. The same thing is repeated as in training, but with new datasets. The output loss is calculated, which gives an idea about the efficiency of the model on new data.</a:t>
            </a:r>
          </a:p>
          <a:p>
            <a:pPr>
              <a:lnSpc>
                <a:spcPts val="1399"/>
              </a:lnSpc>
            </a:pPr>
            <a:endParaRPr lang="en-US" sz="3399">
              <a:solidFill>
                <a:srgbClr val="FFFFFF"/>
              </a:solidFill>
              <a:latin typeface="Canva Sans"/>
            </a:endParaRPr>
          </a:p>
          <a:p>
            <a:pPr marL="734059" lvl="1" indent="-367030">
              <a:lnSpc>
                <a:spcPts val="4759"/>
              </a:lnSpc>
              <a:buFont typeface="Arial"/>
              <a:buChar char="•"/>
            </a:pPr>
            <a:r>
              <a:rPr lang="en-US" sz="3399">
                <a:solidFill>
                  <a:srgbClr val="FFFFFF"/>
                </a:solidFill>
                <a:latin typeface="Canva Sans"/>
              </a:rPr>
              <a:t>The learning rate is set to 0.0001 and for optimization, AdamW optimizer is used. This is done in order to update model’s internal parameter during the training.</a:t>
            </a:r>
          </a:p>
          <a:p>
            <a:pPr>
              <a:lnSpc>
                <a:spcPts val="1399"/>
              </a:lnSpc>
            </a:pPr>
            <a:endParaRPr lang="en-US" sz="3399">
              <a:solidFill>
                <a:srgbClr val="FFFFFF"/>
              </a:solidFill>
              <a:latin typeface="Canva Sans"/>
            </a:endParaRPr>
          </a:p>
          <a:p>
            <a:pPr marL="734059" lvl="1" indent="-367030">
              <a:lnSpc>
                <a:spcPts val="4759"/>
              </a:lnSpc>
              <a:buFont typeface="Arial"/>
              <a:buChar char="•"/>
            </a:pPr>
            <a:r>
              <a:rPr lang="en-US" sz="3399">
                <a:solidFill>
                  <a:srgbClr val="FFFFFF"/>
                </a:solidFill>
                <a:latin typeface="Canva Sans"/>
              </a:rPr>
              <a:t>Then, we used functions to do </a:t>
            </a:r>
          </a:p>
          <a:p>
            <a:pPr marL="2202178" lvl="3" indent="-550545">
              <a:lnSpc>
                <a:spcPts val="4759"/>
              </a:lnSpc>
              <a:buFont typeface="Arial"/>
              <a:buChar char="￭"/>
            </a:pPr>
            <a:r>
              <a:rPr lang="en-US" sz="3399">
                <a:solidFill>
                  <a:srgbClr val="FFFFFF"/>
                </a:solidFill>
                <a:latin typeface="Canva Sans"/>
              </a:rPr>
              <a:t>checkpointing to save the best performance of the model</a:t>
            </a:r>
          </a:p>
          <a:p>
            <a:pPr marL="2202178" lvl="3" indent="-550545">
              <a:lnSpc>
                <a:spcPts val="4759"/>
              </a:lnSpc>
              <a:buFont typeface="Arial"/>
              <a:buChar char="￭"/>
            </a:pPr>
            <a:r>
              <a:rPr lang="en-US" sz="3399">
                <a:solidFill>
                  <a:srgbClr val="FFFFFF"/>
                </a:solidFill>
                <a:latin typeface="Canva Sans"/>
              </a:rPr>
              <a:t>logging to visualize the training process</a:t>
            </a:r>
          </a:p>
          <a:p>
            <a:pPr marL="734059" lvl="1" indent="-367030">
              <a:lnSpc>
                <a:spcPts val="4759"/>
              </a:lnSpc>
              <a:buFont typeface="Arial"/>
              <a:buChar char="•"/>
            </a:pPr>
            <a:r>
              <a:rPr lang="en-US" sz="3399">
                <a:solidFill>
                  <a:srgbClr val="FFFFFF"/>
                </a:solidFill>
                <a:latin typeface="Canva Sans"/>
              </a:rPr>
              <a:t>Finally, with the help of the loading and freezing of the best model, we finalize the model to use it for the summarization task.</a:t>
            </a:r>
          </a:p>
          <a:p>
            <a:pPr marL="734059" lvl="1" indent="-367030">
              <a:lnSpc>
                <a:spcPts val="4759"/>
              </a:lnSpc>
              <a:buFont typeface="Arial"/>
              <a:buChar char="•"/>
            </a:pPr>
            <a:r>
              <a:rPr lang="en-US" sz="3399">
                <a:solidFill>
                  <a:srgbClr val="FFFFFF"/>
                </a:solidFill>
                <a:latin typeface="Canva Sans"/>
              </a:rPr>
              <a:t>It is to be remembered that we have trained our model for extractive summarization, not abstractive one.</a:t>
            </a:r>
          </a:p>
        </p:txBody>
      </p:sp>
      <p:sp>
        <p:nvSpPr>
          <p:cNvPr id="6" name="Freeform 6"/>
          <p:cNvSpPr/>
          <p:nvPr/>
        </p:nvSpPr>
        <p:spPr>
          <a:xfrm>
            <a:off x="15225933" y="7210834"/>
            <a:ext cx="3077449" cy="3076166"/>
          </a:xfrm>
          <a:custGeom>
            <a:avLst/>
            <a:gdLst/>
            <a:ahLst/>
            <a:cxnLst/>
            <a:rect l="l" t="t" r="r" b="b"/>
            <a:pathLst>
              <a:path w="3077449" h="3076166">
                <a:moveTo>
                  <a:pt x="0" y="0"/>
                </a:moveTo>
                <a:lnTo>
                  <a:pt x="3077448" y="0"/>
                </a:lnTo>
                <a:lnTo>
                  <a:pt x="3077448" y="3076166"/>
                </a:lnTo>
                <a:lnTo>
                  <a:pt x="0" y="3076166"/>
                </a:lnTo>
                <a:lnTo>
                  <a:pt x="0" y="0"/>
                </a:lnTo>
                <a:close/>
              </a:path>
            </a:pathLst>
          </a:custGeom>
          <a:blipFill>
            <a:blip r:embed="rId2"/>
            <a:stretch>
              <a:fillRect/>
            </a:stretch>
          </a:blipFill>
        </p:spPr>
      </p:sp>
      <p:sp>
        <p:nvSpPr>
          <p:cNvPr id="7" name="TextBox 7"/>
          <p:cNvSpPr txBox="1"/>
          <p:nvPr/>
        </p:nvSpPr>
        <p:spPr>
          <a:xfrm>
            <a:off x="1028700" y="13846"/>
            <a:ext cx="13952696" cy="854076"/>
          </a:xfrm>
          <a:prstGeom prst="rect">
            <a:avLst/>
          </a:prstGeom>
        </p:spPr>
        <p:txBody>
          <a:bodyPr lIns="0" tIns="0" rIns="0" bIns="0" rtlCol="0" anchor="t">
            <a:spAutoFit/>
          </a:bodyPr>
          <a:lstStyle/>
          <a:p>
            <a:pPr>
              <a:lnSpc>
                <a:spcPts val="6999"/>
              </a:lnSpc>
            </a:pPr>
            <a:r>
              <a:rPr lang="en-US" sz="4999">
                <a:solidFill>
                  <a:srgbClr val="FFFFFF"/>
                </a:solidFill>
                <a:latin typeface="Canva Sans"/>
              </a:rPr>
              <a:t>Our Model - Validation, Test and Optimization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7071"/>
            <a:ext cx="18288000" cy="2200125"/>
            <a:chOff x="0" y="0"/>
            <a:chExt cx="4816593" cy="579457"/>
          </a:xfrm>
        </p:grpSpPr>
        <p:sp>
          <p:nvSpPr>
            <p:cNvPr id="3" name="Freeform 3"/>
            <p:cNvSpPr/>
            <p:nvPr/>
          </p:nvSpPr>
          <p:spPr>
            <a:xfrm>
              <a:off x="0" y="0"/>
              <a:ext cx="4816592" cy="579457"/>
            </a:xfrm>
            <a:custGeom>
              <a:avLst/>
              <a:gdLst/>
              <a:ahLst/>
              <a:cxnLst/>
              <a:rect l="l" t="t" r="r" b="b"/>
              <a:pathLst>
                <a:path w="4816592" h="579457">
                  <a:moveTo>
                    <a:pt x="0" y="0"/>
                  </a:moveTo>
                  <a:lnTo>
                    <a:pt x="4816592" y="0"/>
                  </a:lnTo>
                  <a:lnTo>
                    <a:pt x="4816592" y="579457"/>
                  </a:lnTo>
                  <a:lnTo>
                    <a:pt x="0" y="579457"/>
                  </a:lnTo>
                  <a:close/>
                </a:path>
              </a:pathLst>
            </a:custGeom>
            <a:solidFill>
              <a:srgbClr val="191824"/>
            </a:solidFill>
          </p:spPr>
        </p:sp>
        <p:sp>
          <p:nvSpPr>
            <p:cNvPr id="4" name="TextBox 4"/>
            <p:cNvSpPr txBox="1"/>
            <p:nvPr/>
          </p:nvSpPr>
          <p:spPr>
            <a:xfrm>
              <a:off x="0" y="0"/>
              <a:ext cx="4816593" cy="579457"/>
            </a:xfrm>
            <a:prstGeom prst="rect">
              <a:avLst/>
            </a:prstGeom>
          </p:spPr>
          <p:txBody>
            <a:bodyPr lIns="50800" tIns="50800" rIns="50800" bIns="50800" rtlCol="0" anchor="ctr"/>
            <a:lstStyle/>
            <a:p>
              <a:pPr algn="ctr">
                <a:lnSpc>
                  <a:spcPts val="2999"/>
                </a:lnSpc>
              </a:pPr>
              <a:endParaRPr/>
            </a:p>
          </p:txBody>
        </p:sp>
      </p:grpSp>
      <p:grpSp>
        <p:nvGrpSpPr>
          <p:cNvPr id="5" name="Group 5"/>
          <p:cNvGrpSpPr/>
          <p:nvPr/>
        </p:nvGrpSpPr>
        <p:grpSpPr>
          <a:xfrm rot="-10800000">
            <a:off x="15158659" y="68152"/>
            <a:ext cx="3095732" cy="2063821"/>
            <a:chOff x="0" y="0"/>
            <a:chExt cx="4127642" cy="2751762"/>
          </a:xfrm>
        </p:grpSpPr>
        <p:sp>
          <p:nvSpPr>
            <p:cNvPr id="6" name="Freeform 6"/>
            <p:cNvSpPr/>
            <p:nvPr/>
          </p:nvSpPr>
          <p:spPr>
            <a:xfrm>
              <a:off x="1375881" y="0"/>
              <a:ext cx="2751762" cy="2751762"/>
            </a:xfrm>
            <a:custGeom>
              <a:avLst/>
              <a:gdLst/>
              <a:ahLst/>
              <a:cxnLst/>
              <a:rect l="l" t="t" r="r" b="b"/>
              <a:pathLst>
                <a:path w="2751762" h="2751762">
                  <a:moveTo>
                    <a:pt x="0" y="0"/>
                  </a:moveTo>
                  <a:lnTo>
                    <a:pt x="2751761" y="0"/>
                  </a:lnTo>
                  <a:lnTo>
                    <a:pt x="2751761" y="2751762"/>
                  </a:lnTo>
                  <a:lnTo>
                    <a:pt x="0" y="2751762"/>
                  </a:lnTo>
                  <a:lnTo>
                    <a:pt x="0" y="0"/>
                  </a:lnTo>
                  <a:close/>
                </a:path>
              </a:pathLst>
            </a:custGeom>
            <a:blipFill>
              <a:blip r:embed="rId2"/>
              <a:stretch>
                <a:fillRect/>
              </a:stretch>
            </a:blipFill>
          </p:spPr>
        </p:sp>
        <p:sp>
          <p:nvSpPr>
            <p:cNvPr id="7" name="Freeform 7"/>
            <p:cNvSpPr/>
            <p:nvPr/>
          </p:nvSpPr>
          <p:spPr>
            <a:xfrm>
              <a:off x="0" y="0"/>
              <a:ext cx="2751762" cy="2751762"/>
            </a:xfrm>
            <a:custGeom>
              <a:avLst/>
              <a:gdLst/>
              <a:ahLst/>
              <a:cxnLst/>
              <a:rect l="l" t="t" r="r" b="b"/>
              <a:pathLst>
                <a:path w="2751762" h="2751762">
                  <a:moveTo>
                    <a:pt x="0" y="0"/>
                  </a:moveTo>
                  <a:lnTo>
                    <a:pt x="2751762" y="0"/>
                  </a:lnTo>
                  <a:lnTo>
                    <a:pt x="2751762" y="2751762"/>
                  </a:lnTo>
                  <a:lnTo>
                    <a:pt x="0" y="2751762"/>
                  </a:lnTo>
                  <a:lnTo>
                    <a:pt x="0" y="0"/>
                  </a:lnTo>
                  <a:close/>
                </a:path>
              </a:pathLst>
            </a:custGeom>
            <a:blipFill>
              <a:blip r:embed="rId3">
                <a:alphaModFix amt="75000"/>
                <a:extLst>
                  <a:ext uri="{96DAC541-7B7A-43D3-8B79-37D633B846F1}">
                    <asvg:svgBlip xmlns:asvg="http://schemas.microsoft.com/office/drawing/2016/SVG/main" r:embed="rId4"/>
                  </a:ext>
                </a:extLst>
              </a:blip>
              <a:stretch>
                <a:fillRect/>
              </a:stretch>
            </a:blipFill>
          </p:spPr>
        </p:sp>
      </p:grpSp>
      <p:sp>
        <p:nvSpPr>
          <p:cNvPr id="8" name="TextBox 8"/>
          <p:cNvSpPr txBox="1"/>
          <p:nvPr/>
        </p:nvSpPr>
        <p:spPr>
          <a:xfrm>
            <a:off x="927591" y="259322"/>
            <a:ext cx="4963255" cy="1510031"/>
          </a:xfrm>
          <a:prstGeom prst="rect">
            <a:avLst/>
          </a:prstGeom>
        </p:spPr>
        <p:txBody>
          <a:bodyPr lIns="0" tIns="0" rIns="0" bIns="0" rtlCol="0" anchor="t">
            <a:spAutoFit/>
          </a:bodyPr>
          <a:lstStyle/>
          <a:p>
            <a:pPr>
              <a:lnSpc>
                <a:spcPts val="12319"/>
              </a:lnSpc>
            </a:pPr>
            <a:r>
              <a:rPr lang="en-US" sz="8799">
                <a:solidFill>
                  <a:srgbClr val="FFFFFF"/>
                </a:solidFill>
                <a:latin typeface="Canva Sans Bold"/>
              </a:rPr>
              <a:t>RESULTS</a:t>
            </a:r>
          </a:p>
        </p:txBody>
      </p:sp>
      <p:sp>
        <p:nvSpPr>
          <p:cNvPr id="9" name="TextBox 9"/>
          <p:cNvSpPr txBox="1"/>
          <p:nvPr/>
        </p:nvSpPr>
        <p:spPr>
          <a:xfrm>
            <a:off x="1658264" y="3366654"/>
            <a:ext cx="14971473" cy="3794760"/>
          </a:xfrm>
          <a:prstGeom prst="rect">
            <a:avLst/>
          </a:prstGeom>
        </p:spPr>
        <p:txBody>
          <a:bodyPr lIns="0" tIns="0" rIns="0" bIns="0" rtlCol="0" anchor="t">
            <a:spAutoFit/>
          </a:bodyPr>
          <a:lstStyle/>
          <a:p>
            <a:pPr>
              <a:lnSpc>
                <a:spcPts val="5099"/>
              </a:lnSpc>
            </a:pPr>
            <a:r>
              <a:rPr lang="en-US" sz="3399">
                <a:solidFill>
                  <a:srgbClr val="000000"/>
                </a:solidFill>
                <a:latin typeface="Canva Sans"/>
              </a:rPr>
              <a:t>To determine the performance of our model, we use a measure called </a:t>
            </a:r>
            <a:r>
              <a:rPr lang="en-US" sz="3399">
                <a:solidFill>
                  <a:srgbClr val="000000"/>
                </a:solidFill>
                <a:latin typeface="Canva Sans Bold"/>
              </a:rPr>
              <a:t>ROUGE</a:t>
            </a:r>
            <a:r>
              <a:rPr lang="en-US" sz="3399">
                <a:solidFill>
                  <a:srgbClr val="000000"/>
                </a:solidFill>
                <a:latin typeface="Canva Sans"/>
              </a:rPr>
              <a:t> score, where ROUGE stands for "Recall-Oriented Understudy for Gisting Evaluation." The main purpose of ROUGE scores is to measure how well a generated text (like a summary) matches a reference or a set of reference texts. It helps in assessing the quality of generated text by comparing it to human-generated reference texts.</a:t>
            </a:r>
          </a:p>
        </p:txBody>
      </p:sp>
      <p:sp>
        <p:nvSpPr>
          <p:cNvPr id="10" name="Freeform 10"/>
          <p:cNvSpPr/>
          <p:nvPr/>
        </p:nvSpPr>
        <p:spPr>
          <a:xfrm rot="-10800000" flipH="1">
            <a:off x="16215527" y="3254259"/>
            <a:ext cx="2072473" cy="4114800"/>
          </a:xfrm>
          <a:custGeom>
            <a:avLst/>
            <a:gdLst/>
            <a:ahLst/>
            <a:cxnLst/>
            <a:rect l="l" t="t" r="r" b="b"/>
            <a:pathLst>
              <a:path w="4144945" h="4114800">
                <a:moveTo>
                  <a:pt x="4144946" y="0"/>
                </a:moveTo>
                <a:lnTo>
                  <a:pt x="0" y="0"/>
                </a:lnTo>
                <a:lnTo>
                  <a:pt x="0" y="4114800"/>
                </a:lnTo>
                <a:lnTo>
                  <a:pt x="4144946" y="4114800"/>
                </a:lnTo>
                <a:lnTo>
                  <a:pt x="4144946" y="0"/>
                </a:lnTo>
                <a:close/>
              </a:path>
            </a:pathLst>
          </a:custGeom>
          <a:blipFill>
            <a:blip r:embed="rId5">
              <a:extLst>
                <a:ext uri="{96DAC541-7B7A-43D3-8B79-37D633B846F1}">
                  <asvg:svgBlip xmlns:asvg="http://schemas.microsoft.com/office/drawing/2016/SVG/main" r:embed="rId6"/>
                </a:ext>
              </a:extLst>
            </a:blip>
            <a:stretch>
              <a:fillRect r="-100000"/>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grpSp>
        <p:nvGrpSpPr>
          <p:cNvPr id="2" name="Group 2"/>
          <p:cNvGrpSpPr/>
          <p:nvPr/>
        </p:nvGrpSpPr>
        <p:grpSpPr>
          <a:xfrm>
            <a:off x="-15381" y="-51682"/>
            <a:ext cx="18318763" cy="1080382"/>
            <a:chOff x="0" y="0"/>
            <a:chExt cx="4824695" cy="284545"/>
          </a:xfrm>
        </p:grpSpPr>
        <p:sp>
          <p:nvSpPr>
            <p:cNvPr id="3" name="Freeform 3"/>
            <p:cNvSpPr/>
            <p:nvPr/>
          </p:nvSpPr>
          <p:spPr>
            <a:xfrm>
              <a:off x="0" y="0"/>
              <a:ext cx="4824695" cy="284545"/>
            </a:xfrm>
            <a:custGeom>
              <a:avLst/>
              <a:gdLst/>
              <a:ahLst/>
              <a:cxnLst/>
              <a:rect l="l" t="t" r="r" b="b"/>
              <a:pathLst>
                <a:path w="4824695" h="284545">
                  <a:moveTo>
                    <a:pt x="0" y="0"/>
                  </a:moveTo>
                  <a:lnTo>
                    <a:pt x="4824695" y="0"/>
                  </a:lnTo>
                  <a:lnTo>
                    <a:pt x="4824695" y="284545"/>
                  </a:lnTo>
                  <a:lnTo>
                    <a:pt x="0" y="284545"/>
                  </a:lnTo>
                  <a:close/>
                </a:path>
              </a:pathLst>
            </a:custGeom>
            <a:gradFill rotWithShape="1">
              <a:gsLst>
                <a:gs pos="0">
                  <a:srgbClr val="F96471">
                    <a:alpha val="100000"/>
                  </a:srgbClr>
                </a:gs>
                <a:gs pos="100000">
                  <a:srgbClr val="191824">
                    <a:alpha val="100000"/>
                  </a:srgbClr>
                </a:gs>
              </a:gsLst>
              <a:lin ang="0"/>
            </a:gradFill>
          </p:spPr>
        </p:sp>
        <p:sp>
          <p:nvSpPr>
            <p:cNvPr id="4" name="TextBox 4"/>
            <p:cNvSpPr txBox="1"/>
            <p:nvPr/>
          </p:nvSpPr>
          <p:spPr>
            <a:xfrm>
              <a:off x="0" y="0"/>
              <a:ext cx="4824695" cy="284545"/>
            </a:xfrm>
            <a:prstGeom prst="rect">
              <a:avLst/>
            </a:prstGeom>
          </p:spPr>
          <p:txBody>
            <a:bodyPr lIns="50800" tIns="50800" rIns="50800" bIns="50800" rtlCol="0" anchor="ctr"/>
            <a:lstStyle/>
            <a:p>
              <a:pPr>
                <a:lnSpc>
                  <a:spcPts val="2999"/>
                </a:lnSpc>
              </a:pPr>
              <a:endParaRPr/>
            </a:p>
          </p:txBody>
        </p:sp>
      </p:grpSp>
      <p:sp>
        <p:nvSpPr>
          <p:cNvPr id="5" name="Freeform 5"/>
          <p:cNvSpPr/>
          <p:nvPr/>
        </p:nvSpPr>
        <p:spPr>
          <a:xfrm>
            <a:off x="1028700" y="6711021"/>
            <a:ext cx="13058930" cy="2091890"/>
          </a:xfrm>
          <a:custGeom>
            <a:avLst/>
            <a:gdLst/>
            <a:ahLst/>
            <a:cxnLst/>
            <a:rect l="l" t="t" r="r" b="b"/>
            <a:pathLst>
              <a:path w="13058930" h="2091890">
                <a:moveTo>
                  <a:pt x="0" y="0"/>
                </a:moveTo>
                <a:lnTo>
                  <a:pt x="13058930" y="0"/>
                </a:lnTo>
                <a:lnTo>
                  <a:pt x="13058930" y="2091890"/>
                </a:lnTo>
                <a:lnTo>
                  <a:pt x="0" y="2091890"/>
                </a:lnTo>
                <a:lnTo>
                  <a:pt x="0" y="0"/>
                </a:lnTo>
                <a:close/>
              </a:path>
            </a:pathLst>
          </a:custGeom>
          <a:blipFill>
            <a:blip r:embed="rId2"/>
            <a:stretch>
              <a:fillRect/>
            </a:stretch>
          </a:blipFill>
        </p:spPr>
      </p:sp>
      <p:sp>
        <p:nvSpPr>
          <p:cNvPr id="6" name="TextBox 6"/>
          <p:cNvSpPr txBox="1"/>
          <p:nvPr/>
        </p:nvSpPr>
        <p:spPr>
          <a:xfrm>
            <a:off x="14389639" y="6422296"/>
            <a:ext cx="3157792" cy="238061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Canva Sans Bold"/>
              </a:rPr>
              <a:t>Rouge N</a:t>
            </a:r>
            <a:r>
              <a:rPr lang="en-US" sz="3399">
                <a:solidFill>
                  <a:srgbClr val="FFFFFF"/>
                </a:solidFill>
                <a:latin typeface="Canva Sans"/>
              </a:rPr>
              <a:t>:</a:t>
            </a:r>
          </a:p>
          <a:p>
            <a:pPr marL="1468119" lvl="2" indent="-489373">
              <a:lnSpc>
                <a:spcPts val="4759"/>
              </a:lnSpc>
              <a:buFont typeface="Arial"/>
              <a:buChar char="⚬"/>
            </a:pPr>
            <a:r>
              <a:rPr lang="en-US" sz="3399">
                <a:solidFill>
                  <a:srgbClr val="FFFFFF"/>
                </a:solidFill>
                <a:latin typeface="Canva Sans"/>
              </a:rPr>
              <a:t>Rouge 1</a:t>
            </a:r>
          </a:p>
          <a:p>
            <a:pPr marL="1468119" lvl="2" indent="-489373">
              <a:lnSpc>
                <a:spcPts val="4759"/>
              </a:lnSpc>
              <a:buFont typeface="Arial"/>
              <a:buChar char="⚬"/>
            </a:pPr>
            <a:r>
              <a:rPr lang="en-US" sz="3399">
                <a:solidFill>
                  <a:srgbClr val="FFFFFF"/>
                </a:solidFill>
                <a:latin typeface="Canva Sans"/>
              </a:rPr>
              <a:t>Rouge 2</a:t>
            </a:r>
          </a:p>
          <a:p>
            <a:pPr marL="734059" lvl="1" indent="-367030">
              <a:lnSpc>
                <a:spcPts val="4759"/>
              </a:lnSpc>
              <a:buFont typeface="Arial"/>
              <a:buChar char="•"/>
            </a:pPr>
            <a:r>
              <a:rPr lang="en-US" sz="3399">
                <a:solidFill>
                  <a:srgbClr val="FFFFFF"/>
                </a:solidFill>
                <a:latin typeface="Canva Sans Bold"/>
              </a:rPr>
              <a:t>Rouge L </a:t>
            </a:r>
          </a:p>
        </p:txBody>
      </p:sp>
      <p:sp>
        <p:nvSpPr>
          <p:cNvPr id="7" name="AutoShape 7"/>
          <p:cNvSpPr/>
          <p:nvPr/>
        </p:nvSpPr>
        <p:spPr>
          <a:xfrm flipH="1">
            <a:off x="14087630" y="7370429"/>
            <a:ext cx="1467907" cy="126759"/>
          </a:xfrm>
          <a:prstGeom prst="line">
            <a:avLst/>
          </a:prstGeom>
          <a:ln w="38100" cap="flat">
            <a:solidFill>
              <a:srgbClr val="FFFFFF"/>
            </a:solidFill>
            <a:prstDash val="sysDot"/>
            <a:headEnd type="none" w="sm" len="sm"/>
            <a:tailEnd type="none" w="sm" len="sm"/>
          </a:ln>
        </p:spPr>
      </p:sp>
      <p:sp>
        <p:nvSpPr>
          <p:cNvPr id="8" name="AutoShape 8"/>
          <p:cNvSpPr/>
          <p:nvPr/>
        </p:nvSpPr>
        <p:spPr>
          <a:xfrm flipH="1">
            <a:off x="14017302" y="7950270"/>
            <a:ext cx="1538236" cy="0"/>
          </a:xfrm>
          <a:prstGeom prst="line">
            <a:avLst/>
          </a:prstGeom>
          <a:ln w="38100" cap="flat">
            <a:solidFill>
              <a:srgbClr val="FFFFFF"/>
            </a:solidFill>
            <a:prstDash val="sysDot"/>
            <a:headEnd type="none" w="sm" len="sm"/>
            <a:tailEnd type="none" w="sm" len="sm"/>
          </a:ln>
        </p:spPr>
      </p:sp>
      <p:sp>
        <p:nvSpPr>
          <p:cNvPr id="9" name="AutoShape 9"/>
          <p:cNvSpPr/>
          <p:nvPr/>
        </p:nvSpPr>
        <p:spPr>
          <a:xfrm flipH="1" flipV="1">
            <a:off x="13500915" y="8474114"/>
            <a:ext cx="1251251" cy="79519"/>
          </a:xfrm>
          <a:prstGeom prst="line">
            <a:avLst/>
          </a:prstGeom>
          <a:ln w="38100" cap="flat">
            <a:solidFill>
              <a:srgbClr val="FFFFFF"/>
            </a:solidFill>
            <a:prstDash val="sysDot"/>
            <a:headEnd type="none" w="sm" len="sm"/>
            <a:tailEnd type="none" w="sm" len="sm"/>
          </a:ln>
        </p:spPr>
      </p:sp>
      <p:sp>
        <p:nvSpPr>
          <p:cNvPr id="10" name="Freeform 10"/>
          <p:cNvSpPr/>
          <p:nvPr/>
        </p:nvSpPr>
        <p:spPr>
          <a:xfrm>
            <a:off x="16480383" y="1028700"/>
            <a:ext cx="1557833" cy="2147389"/>
          </a:xfrm>
          <a:custGeom>
            <a:avLst/>
            <a:gdLst/>
            <a:ahLst/>
            <a:cxnLst/>
            <a:rect l="l" t="t" r="r" b="b"/>
            <a:pathLst>
              <a:path w="1557833" h="2147389">
                <a:moveTo>
                  <a:pt x="0" y="0"/>
                </a:moveTo>
                <a:lnTo>
                  <a:pt x="1557834" y="0"/>
                </a:lnTo>
                <a:lnTo>
                  <a:pt x="1557834" y="2147389"/>
                </a:lnTo>
                <a:lnTo>
                  <a:pt x="0" y="2147389"/>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ysDot"/>
            <a:miter/>
          </a:ln>
        </p:spPr>
      </p:sp>
      <p:sp>
        <p:nvSpPr>
          <p:cNvPr id="11" name="TextBox 11"/>
          <p:cNvSpPr txBox="1"/>
          <p:nvPr/>
        </p:nvSpPr>
        <p:spPr>
          <a:xfrm>
            <a:off x="1028700" y="13846"/>
            <a:ext cx="2251948" cy="854076"/>
          </a:xfrm>
          <a:prstGeom prst="rect">
            <a:avLst/>
          </a:prstGeom>
        </p:spPr>
        <p:txBody>
          <a:bodyPr lIns="0" tIns="0" rIns="0" bIns="0" rtlCol="0" anchor="t">
            <a:spAutoFit/>
          </a:bodyPr>
          <a:lstStyle/>
          <a:p>
            <a:pPr>
              <a:lnSpc>
                <a:spcPts val="6999"/>
              </a:lnSpc>
            </a:pPr>
            <a:r>
              <a:rPr lang="en-US" sz="4999">
                <a:solidFill>
                  <a:srgbClr val="FFFFFF"/>
                </a:solidFill>
                <a:latin typeface="Canva Sans"/>
              </a:rPr>
              <a:t>Results</a:t>
            </a:r>
          </a:p>
        </p:txBody>
      </p:sp>
      <p:sp>
        <p:nvSpPr>
          <p:cNvPr id="12" name="TextBox 12"/>
          <p:cNvSpPr txBox="1"/>
          <p:nvPr/>
        </p:nvSpPr>
        <p:spPr>
          <a:xfrm>
            <a:off x="1028700" y="1991579"/>
            <a:ext cx="16230600" cy="3981450"/>
          </a:xfrm>
          <a:prstGeom prst="rect">
            <a:avLst/>
          </a:prstGeom>
        </p:spPr>
        <p:txBody>
          <a:bodyPr lIns="0" tIns="0" rIns="0" bIns="0" rtlCol="0" anchor="t">
            <a:spAutoFit/>
          </a:bodyPr>
          <a:lstStyle/>
          <a:p>
            <a:pPr>
              <a:lnSpc>
                <a:spcPts val="4079"/>
              </a:lnSpc>
              <a:spcBef>
                <a:spcPct val="0"/>
              </a:spcBef>
            </a:pPr>
            <a:r>
              <a:rPr lang="en-US" sz="3399">
                <a:solidFill>
                  <a:srgbClr val="FFFFFF"/>
                </a:solidFill>
                <a:latin typeface="Canva Sans"/>
              </a:rPr>
              <a:t>Two of main types of ROUGE scores:</a:t>
            </a:r>
          </a:p>
          <a:p>
            <a:pPr>
              <a:lnSpc>
                <a:spcPts val="1919"/>
              </a:lnSpc>
              <a:spcBef>
                <a:spcPct val="0"/>
              </a:spcBef>
            </a:pPr>
            <a:endParaRPr lang="en-US" sz="3399">
              <a:solidFill>
                <a:srgbClr val="FFFFFF"/>
              </a:solidFill>
              <a:latin typeface="Canva Sans"/>
            </a:endParaRPr>
          </a:p>
          <a:p>
            <a:pPr marL="734059" lvl="1" indent="-367030">
              <a:lnSpc>
                <a:spcPts val="4079"/>
              </a:lnSpc>
              <a:buFont typeface="Arial"/>
              <a:buChar char="•"/>
            </a:pPr>
            <a:r>
              <a:rPr lang="en-US" sz="3399">
                <a:solidFill>
                  <a:srgbClr val="FFFFFF"/>
                </a:solidFill>
                <a:latin typeface="Canva Sans Bold"/>
              </a:rPr>
              <a:t>Rouge N</a:t>
            </a:r>
            <a:r>
              <a:rPr lang="en-US" sz="3399">
                <a:solidFill>
                  <a:srgbClr val="FFFFFF"/>
                </a:solidFill>
                <a:latin typeface="Canva Sans"/>
              </a:rPr>
              <a:t>: Measures how many sequences of n consecutive words (n-grams) in the generated text match those in the reference text. ROUGE N is further classified into many types, two of which are ROUGE 1 and ROUGE 2.</a:t>
            </a:r>
          </a:p>
          <a:p>
            <a:pPr>
              <a:lnSpc>
                <a:spcPts val="1199"/>
              </a:lnSpc>
              <a:spcBef>
                <a:spcPct val="0"/>
              </a:spcBef>
            </a:pPr>
            <a:endParaRPr lang="en-US" sz="3399">
              <a:solidFill>
                <a:srgbClr val="FFFFFF"/>
              </a:solidFill>
              <a:latin typeface="Canva Sans"/>
            </a:endParaRPr>
          </a:p>
          <a:p>
            <a:pPr marL="734059" lvl="1" indent="-367030">
              <a:lnSpc>
                <a:spcPts val="4079"/>
              </a:lnSpc>
              <a:buFont typeface="Arial"/>
              <a:buChar char="•"/>
            </a:pPr>
            <a:r>
              <a:rPr lang="en-US" sz="3399">
                <a:solidFill>
                  <a:srgbClr val="FFFFFF"/>
                </a:solidFill>
                <a:latin typeface="Canva Sans Bold"/>
              </a:rPr>
              <a:t>Rouge L</a:t>
            </a:r>
            <a:r>
              <a:rPr lang="en-US" sz="3399">
                <a:solidFill>
                  <a:srgbClr val="FFFFFF"/>
                </a:solidFill>
                <a:latin typeface="Canva Sans"/>
              </a:rPr>
              <a:t>: Examines the longest common subsequences of words between the generated and reference summaries.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7071"/>
            <a:ext cx="18288000" cy="2200125"/>
            <a:chOff x="0" y="0"/>
            <a:chExt cx="4816593" cy="579457"/>
          </a:xfrm>
        </p:grpSpPr>
        <p:sp>
          <p:nvSpPr>
            <p:cNvPr id="3" name="Freeform 3"/>
            <p:cNvSpPr/>
            <p:nvPr/>
          </p:nvSpPr>
          <p:spPr>
            <a:xfrm>
              <a:off x="0" y="0"/>
              <a:ext cx="4816592" cy="579457"/>
            </a:xfrm>
            <a:custGeom>
              <a:avLst/>
              <a:gdLst/>
              <a:ahLst/>
              <a:cxnLst/>
              <a:rect l="l" t="t" r="r" b="b"/>
              <a:pathLst>
                <a:path w="4816592" h="579457">
                  <a:moveTo>
                    <a:pt x="0" y="0"/>
                  </a:moveTo>
                  <a:lnTo>
                    <a:pt x="4816592" y="0"/>
                  </a:lnTo>
                  <a:lnTo>
                    <a:pt x="4816592" y="579457"/>
                  </a:lnTo>
                  <a:lnTo>
                    <a:pt x="0" y="579457"/>
                  </a:lnTo>
                  <a:close/>
                </a:path>
              </a:pathLst>
            </a:custGeom>
            <a:solidFill>
              <a:srgbClr val="191824"/>
            </a:solidFill>
          </p:spPr>
        </p:sp>
        <p:sp>
          <p:nvSpPr>
            <p:cNvPr id="4" name="TextBox 4"/>
            <p:cNvSpPr txBox="1"/>
            <p:nvPr/>
          </p:nvSpPr>
          <p:spPr>
            <a:xfrm>
              <a:off x="0" y="0"/>
              <a:ext cx="4816593" cy="579457"/>
            </a:xfrm>
            <a:prstGeom prst="rect">
              <a:avLst/>
            </a:prstGeom>
          </p:spPr>
          <p:txBody>
            <a:bodyPr lIns="50800" tIns="50800" rIns="50800" bIns="50800" rtlCol="0" anchor="ctr"/>
            <a:lstStyle/>
            <a:p>
              <a:pPr algn="ctr">
                <a:lnSpc>
                  <a:spcPts val="2999"/>
                </a:lnSpc>
              </a:pPr>
              <a:endParaRPr/>
            </a:p>
          </p:txBody>
        </p:sp>
      </p:grpSp>
      <p:grpSp>
        <p:nvGrpSpPr>
          <p:cNvPr id="5" name="Group 5"/>
          <p:cNvGrpSpPr/>
          <p:nvPr/>
        </p:nvGrpSpPr>
        <p:grpSpPr>
          <a:xfrm rot="-10800000">
            <a:off x="15158659" y="68152"/>
            <a:ext cx="3095732" cy="2063821"/>
            <a:chOff x="0" y="0"/>
            <a:chExt cx="4127642" cy="2751762"/>
          </a:xfrm>
        </p:grpSpPr>
        <p:sp>
          <p:nvSpPr>
            <p:cNvPr id="6" name="Freeform 6"/>
            <p:cNvSpPr/>
            <p:nvPr/>
          </p:nvSpPr>
          <p:spPr>
            <a:xfrm>
              <a:off x="1375881" y="0"/>
              <a:ext cx="2751762" cy="2751762"/>
            </a:xfrm>
            <a:custGeom>
              <a:avLst/>
              <a:gdLst/>
              <a:ahLst/>
              <a:cxnLst/>
              <a:rect l="l" t="t" r="r" b="b"/>
              <a:pathLst>
                <a:path w="2751762" h="2751762">
                  <a:moveTo>
                    <a:pt x="0" y="0"/>
                  </a:moveTo>
                  <a:lnTo>
                    <a:pt x="2751761" y="0"/>
                  </a:lnTo>
                  <a:lnTo>
                    <a:pt x="2751761" y="2751762"/>
                  </a:lnTo>
                  <a:lnTo>
                    <a:pt x="0" y="2751762"/>
                  </a:lnTo>
                  <a:lnTo>
                    <a:pt x="0" y="0"/>
                  </a:lnTo>
                  <a:close/>
                </a:path>
              </a:pathLst>
            </a:custGeom>
            <a:blipFill>
              <a:blip r:embed="rId2"/>
              <a:stretch>
                <a:fillRect/>
              </a:stretch>
            </a:blipFill>
          </p:spPr>
        </p:sp>
        <p:sp>
          <p:nvSpPr>
            <p:cNvPr id="7" name="Freeform 7"/>
            <p:cNvSpPr/>
            <p:nvPr/>
          </p:nvSpPr>
          <p:spPr>
            <a:xfrm>
              <a:off x="0" y="0"/>
              <a:ext cx="2751762" cy="2751762"/>
            </a:xfrm>
            <a:custGeom>
              <a:avLst/>
              <a:gdLst/>
              <a:ahLst/>
              <a:cxnLst/>
              <a:rect l="l" t="t" r="r" b="b"/>
              <a:pathLst>
                <a:path w="2751762" h="2751762">
                  <a:moveTo>
                    <a:pt x="0" y="0"/>
                  </a:moveTo>
                  <a:lnTo>
                    <a:pt x="2751762" y="0"/>
                  </a:lnTo>
                  <a:lnTo>
                    <a:pt x="2751762" y="2751762"/>
                  </a:lnTo>
                  <a:lnTo>
                    <a:pt x="0" y="2751762"/>
                  </a:lnTo>
                  <a:lnTo>
                    <a:pt x="0" y="0"/>
                  </a:lnTo>
                  <a:close/>
                </a:path>
              </a:pathLst>
            </a:custGeom>
            <a:blipFill>
              <a:blip r:embed="rId3">
                <a:alphaModFix amt="75000"/>
                <a:extLst>
                  <a:ext uri="{96DAC541-7B7A-43D3-8B79-37D633B846F1}">
                    <asvg:svgBlip xmlns:asvg="http://schemas.microsoft.com/office/drawing/2016/SVG/main" r:embed="rId4"/>
                  </a:ext>
                </a:extLst>
              </a:blip>
              <a:stretch>
                <a:fillRect/>
              </a:stretch>
            </a:blipFill>
          </p:spPr>
        </p:sp>
      </p:grpSp>
      <p:sp>
        <p:nvSpPr>
          <p:cNvPr id="8" name="TextBox 8"/>
          <p:cNvSpPr txBox="1"/>
          <p:nvPr/>
        </p:nvSpPr>
        <p:spPr>
          <a:xfrm>
            <a:off x="1028700" y="595181"/>
            <a:ext cx="5563195" cy="1333500"/>
          </a:xfrm>
          <a:prstGeom prst="rect">
            <a:avLst/>
          </a:prstGeom>
        </p:spPr>
        <p:txBody>
          <a:bodyPr lIns="0" tIns="0" rIns="0" bIns="0" rtlCol="0" anchor="t">
            <a:spAutoFit/>
          </a:bodyPr>
          <a:lstStyle/>
          <a:p>
            <a:pPr algn="ctr">
              <a:lnSpc>
                <a:spcPts val="10559"/>
              </a:lnSpc>
              <a:spcBef>
                <a:spcPct val="0"/>
              </a:spcBef>
            </a:pPr>
            <a:r>
              <a:rPr lang="en-US" sz="8799">
                <a:solidFill>
                  <a:srgbClr val="FFFFFF"/>
                </a:solidFill>
                <a:latin typeface="HK Grotesk Bold"/>
              </a:rPr>
              <a:t>Conclusion</a:t>
            </a:r>
          </a:p>
        </p:txBody>
      </p:sp>
      <p:sp>
        <p:nvSpPr>
          <p:cNvPr id="9" name="TextBox 9"/>
          <p:cNvSpPr txBox="1"/>
          <p:nvPr/>
        </p:nvSpPr>
        <p:spPr>
          <a:xfrm>
            <a:off x="1028700" y="3247527"/>
            <a:ext cx="16230600" cy="5200015"/>
          </a:xfrm>
          <a:prstGeom prst="rect">
            <a:avLst/>
          </a:prstGeom>
        </p:spPr>
        <p:txBody>
          <a:bodyPr lIns="0" tIns="0" rIns="0" bIns="0" rtlCol="0" anchor="t">
            <a:spAutoFit/>
          </a:bodyPr>
          <a:lstStyle/>
          <a:p>
            <a:pPr>
              <a:lnSpc>
                <a:spcPts val="4759"/>
              </a:lnSpc>
            </a:pPr>
            <a:r>
              <a:rPr lang="en-US" sz="3399" dirty="0">
                <a:solidFill>
                  <a:srgbClr val="000000"/>
                </a:solidFill>
                <a:latin typeface="Canva Sans"/>
              </a:rPr>
              <a:t>Extractive text summarization has a wide range of practical applications in various industries and fields. Here are some specific cases where it can be particularly useful:</a:t>
            </a:r>
          </a:p>
          <a:p>
            <a:pPr>
              <a:lnSpc>
                <a:spcPts val="1960"/>
              </a:lnSpc>
            </a:pPr>
            <a:endParaRPr lang="en-US" sz="3399" dirty="0">
              <a:solidFill>
                <a:srgbClr val="000000"/>
              </a:solidFill>
              <a:latin typeface="Canva Sans"/>
            </a:endParaRPr>
          </a:p>
          <a:p>
            <a:pPr marL="734059" lvl="1" indent="-367030">
              <a:lnSpc>
                <a:spcPts val="4759"/>
              </a:lnSpc>
              <a:buFont typeface="Arial"/>
              <a:buChar char="•"/>
            </a:pPr>
            <a:r>
              <a:rPr lang="en-US" sz="3399" dirty="0">
                <a:solidFill>
                  <a:srgbClr val="000000"/>
                </a:solidFill>
                <a:latin typeface="Canva Sans"/>
              </a:rPr>
              <a:t>News Summarization: Automatically generate short news summaries for websites, mobile apps, and social media platforms. This allows users to quickly grasp the key information without having to read the entire article.</a:t>
            </a:r>
          </a:p>
          <a:p>
            <a:pPr>
              <a:lnSpc>
                <a:spcPts val="1399"/>
              </a:lnSpc>
            </a:pPr>
            <a:endParaRPr lang="en-US" sz="3399" dirty="0">
              <a:solidFill>
                <a:srgbClr val="000000"/>
              </a:solidFill>
              <a:latin typeface="Canva Sans"/>
            </a:endParaRPr>
          </a:p>
          <a:p>
            <a:pPr marL="734059" lvl="1" indent="-367030">
              <a:lnSpc>
                <a:spcPts val="4759"/>
              </a:lnSpc>
              <a:buFont typeface="Arial"/>
              <a:buChar char="•"/>
            </a:pPr>
            <a:r>
              <a:rPr lang="en-US" sz="3399" dirty="0">
                <a:solidFill>
                  <a:srgbClr val="000000"/>
                </a:solidFill>
                <a:latin typeface="Canva Sans"/>
              </a:rPr>
              <a:t>Social Media Analysis: Analyze social media trends and sentiment by automatically summarizing and categorizing posts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grpSp>
        <p:nvGrpSpPr>
          <p:cNvPr id="2" name="Group 2"/>
          <p:cNvGrpSpPr/>
          <p:nvPr/>
        </p:nvGrpSpPr>
        <p:grpSpPr>
          <a:xfrm rot="1376327">
            <a:off x="9748519" y="1279781"/>
            <a:ext cx="9097247" cy="7727437"/>
            <a:chOff x="0" y="0"/>
            <a:chExt cx="12129663" cy="10303250"/>
          </a:xfrm>
        </p:grpSpPr>
        <p:sp>
          <p:nvSpPr>
            <p:cNvPr id="3" name="Freeform 3"/>
            <p:cNvSpPr/>
            <p:nvPr/>
          </p:nvSpPr>
          <p:spPr>
            <a:xfrm rot="9429025">
              <a:off x="1061294" y="2391378"/>
              <a:ext cx="6850578" cy="6850578"/>
            </a:xfrm>
            <a:custGeom>
              <a:avLst/>
              <a:gdLst/>
              <a:ahLst/>
              <a:cxnLst/>
              <a:rect l="l" t="t" r="r" b="b"/>
              <a:pathLst>
                <a:path w="6850578" h="6850578">
                  <a:moveTo>
                    <a:pt x="0" y="0"/>
                  </a:moveTo>
                  <a:lnTo>
                    <a:pt x="6850577" y="0"/>
                  </a:lnTo>
                  <a:lnTo>
                    <a:pt x="6850577" y="6850578"/>
                  </a:lnTo>
                  <a:lnTo>
                    <a:pt x="0" y="6850578"/>
                  </a:lnTo>
                  <a:lnTo>
                    <a:pt x="0" y="0"/>
                  </a:lnTo>
                  <a:close/>
                </a:path>
              </a:pathLst>
            </a:custGeom>
            <a:blipFill>
              <a:blip r:embed="rId2">
                <a:alphaModFix amt="70000"/>
              </a:blip>
              <a:stretch>
                <a:fillRect/>
              </a:stretch>
            </a:blipFill>
          </p:spPr>
        </p:sp>
        <p:sp>
          <p:nvSpPr>
            <p:cNvPr id="4" name="Freeform 4"/>
            <p:cNvSpPr/>
            <p:nvPr/>
          </p:nvSpPr>
          <p:spPr>
            <a:xfrm rot="9429025">
              <a:off x="4217791" y="1061294"/>
              <a:ext cx="6850578" cy="6850578"/>
            </a:xfrm>
            <a:custGeom>
              <a:avLst/>
              <a:gdLst/>
              <a:ahLst/>
              <a:cxnLst/>
              <a:rect l="l" t="t" r="r" b="b"/>
              <a:pathLst>
                <a:path w="6850578" h="6850578">
                  <a:moveTo>
                    <a:pt x="0" y="0"/>
                  </a:moveTo>
                  <a:lnTo>
                    <a:pt x="6850578" y="0"/>
                  </a:lnTo>
                  <a:lnTo>
                    <a:pt x="6850578" y="6850577"/>
                  </a:lnTo>
                  <a:lnTo>
                    <a:pt x="0" y="6850577"/>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sp>
      </p:grpSp>
      <p:sp>
        <p:nvSpPr>
          <p:cNvPr id="5" name="TextBox 5"/>
          <p:cNvSpPr txBox="1"/>
          <p:nvPr/>
        </p:nvSpPr>
        <p:spPr>
          <a:xfrm>
            <a:off x="1028700" y="1222135"/>
            <a:ext cx="3086100" cy="1209818"/>
          </a:xfrm>
          <a:prstGeom prst="rect">
            <a:avLst/>
          </a:prstGeom>
        </p:spPr>
        <p:txBody>
          <a:bodyPr wrap="square" lIns="0" tIns="0" rIns="0" bIns="0" rtlCol="0" anchor="t">
            <a:spAutoFit/>
          </a:bodyPr>
          <a:lstStyle/>
          <a:p>
            <a:pPr algn="ctr">
              <a:lnSpc>
                <a:spcPts val="10080"/>
              </a:lnSpc>
            </a:pPr>
            <a:r>
              <a:rPr lang="en-US" sz="7200" dirty="0">
                <a:solidFill>
                  <a:srgbClr val="FFFFFF"/>
                </a:solidFill>
                <a:latin typeface="Canva Sans Bold"/>
              </a:rPr>
              <a:t>INDEX</a:t>
            </a:r>
          </a:p>
        </p:txBody>
      </p:sp>
      <p:sp>
        <p:nvSpPr>
          <p:cNvPr id="6" name="TextBox 6"/>
          <p:cNvSpPr txBox="1"/>
          <p:nvPr/>
        </p:nvSpPr>
        <p:spPr>
          <a:xfrm>
            <a:off x="1028700" y="2903732"/>
            <a:ext cx="7171968" cy="5380960"/>
          </a:xfrm>
          <a:prstGeom prst="rect">
            <a:avLst/>
          </a:prstGeom>
        </p:spPr>
        <p:txBody>
          <a:bodyPr lIns="0" tIns="0" rIns="0" bIns="0" rtlCol="0" anchor="t">
            <a:spAutoFit/>
          </a:bodyPr>
          <a:lstStyle/>
          <a:p>
            <a:pPr marL="928365" lvl="1" indent="-464182">
              <a:lnSpc>
                <a:spcPts val="8599"/>
              </a:lnSpc>
              <a:buFont typeface="Arial"/>
              <a:buChar char="•"/>
            </a:pPr>
            <a:r>
              <a:rPr lang="en-US" sz="4299" dirty="0">
                <a:solidFill>
                  <a:srgbClr val="FFFFFF"/>
                </a:solidFill>
                <a:latin typeface="Canva Sans"/>
              </a:rPr>
              <a:t>Introduction</a:t>
            </a:r>
          </a:p>
          <a:p>
            <a:pPr marL="928365" lvl="1" indent="-464182">
              <a:lnSpc>
                <a:spcPts val="8599"/>
              </a:lnSpc>
              <a:buFont typeface="Arial"/>
              <a:buChar char="•"/>
            </a:pPr>
            <a:r>
              <a:rPr lang="en-US" sz="4299" dirty="0">
                <a:solidFill>
                  <a:srgbClr val="FFFFFF"/>
                </a:solidFill>
                <a:latin typeface="Canva Sans"/>
              </a:rPr>
              <a:t>Dataset</a:t>
            </a:r>
          </a:p>
          <a:p>
            <a:pPr marL="928365" lvl="1" indent="-464182">
              <a:lnSpc>
                <a:spcPts val="8599"/>
              </a:lnSpc>
              <a:buFont typeface="Arial"/>
              <a:buChar char="•"/>
            </a:pPr>
            <a:r>
              <a:rPr lang="en-US" sz="4299" dirty="0">
                <a:solidFill>
                  <a:srgbClr val="FFFFFF"/>
                </a:solidFill>
                <a:latin typeface="Canva Sans"/>
              </a:rPr>
              <a:t>Our Model</a:t>
            </a:r>
          </a:p>
          <a:p>
            <a:pPr marL="928365" lvl="1" indent="-464182">
              <a:lnSpc>
                <a:spcPts val="8599"/>
              </a:lnSpc>
              <a:buFont typeface="Arial"/>
              <a:buChar char="•"/>
            </a:pPr>
            <a:r>
              <a:rPr lang="en-US" sz="4299" dirty="0">
                <a:solidFill>
                  <a:srgbClr val="FFFFFF"/>
                </a:solidFill>
                <a:latin typeface="Canva Sans"/>
              </a:rPr>
              <a:t>Results</a:t>
            </a:r>
          </a:p>
          <a:p>
            <a:pPr marL="928365" lvl="1" indent="-464182">
              <a:lnSpc>
                <a:spcPts val="8599"/>
              </a:lnSpc>
              <a:buFont typeface="Arial"/>
              <a:buChar char="•"/>
            </a:pPr>
            <a:r>
              <a:rPr lang="en-US" sz="4299" dirty="0">
                <a:solidFill>
                  <a:srgbClr val="FFFFFF"/>
                </a:solidFill>
                <a:latin typeface="Canva Sans"/>
              </a:rPr>
              <a:t>Conclusion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7071"/>
            <a:ext cx="18288000" cy="2200125"/>
            <a:chOff x="0" y="0"/>
            <a:chExt cx="4816593" cy="579457"/>
          </a:xfrm>
        </p:grpSpPr>
        <p:sp>
          <p:nvSpPr>
            <p:cNvPr id="3" name="Freeform 3"/>
            <p:cNvSpPr/>
            <p:nvPr/>
          </p:nvSpPr>
          <p:spPr>
            <a:xfrm>
              <a:off x="0" y="0"/>
              <a:ext cx="4816592" cy="579457"/>
            </a:xfrm>
            <a:custGeom>
              <a:avLst/>
              <a:gdLst/>
              <a:ahLst/>
              <a:cxnLst/>
              <a:rect l="l" t="t" r="r" b="b"/>
              <a:pathLst>
                <a:path w="4816592" h="579457">
                  <a:moveTo>
                    <a:pt x="0" y="0"/>
                  </a:moveTo>
                  <a:lnTo>
                    <a:pt x="4816592" y="0"/>
                  </a:lnTo>
                  <a:lnTo>
                    <a:pt x="4816592" y="579457"/>
                  </a:lnTo>
                  <a:lnTo>
                    <a:pt x="0" y="579457"/>
                  </a:lnTo>
                  <a:close/>
                </a:path>
              </a:pathLst>
            </a:custGeom>
            <a:solidFill>
              <a:srgbClr val="191824"/>
            </a:solidFill>
          </p:spPr>
        </p:sp>
        <p:sp>
          <p:nvSpPr>
            <p:cNvPr id="4" name="TextBox 4"/>
            <p:cNvSpPr txBox="1"/>
            <p:nvPr/>
          </p:nvSpPr>
          <p:spPr>
            <a:xfrm>
              <a:off x="0" y="0"/>
              <a:ext cx="4816593" cy="579457"/>
            </a:xfrm>
            <a:prstGeom prst="rect">
              <a:avLst/>
            </a:prstGeom>
          </p:spPr>
          <p:txBody>
            <a:bodyPr lIns="50800" tIns="50800" rIns="50800" bIns="50800" rtlCol="0" anchor="ctr"/>
            <a:lstStyle/>
            <a:p>
              <a:pPr algn="ctr">
                <a:lnSpc>
                  <a:spcPts val="2999"/>
                </a:lnSpc>
              </a:pPr>
              <a:endParaRPr/>
            </a:p>
          </p:txBody>
        </p:sp>
      </p:grpSp>
      <p:sp>
        <p:nvSpPr>
          <p:cNvPr id="5" name="TextBox 5"/>
          <p:cNvSpPr txBox="1"/>
          <p:nvPr/>
        </p:nvSpPr>
        <p:spPr>
          <a:xfrm>
            <a:off x="1028700" y="2921001"/>
            <a:ext cx="13695727" cy="3794760"/>
          </a:xfrm>
          <a:prstGeom prst="rect">
            <a:avLst/>
          </a:prstGeom>
        </p:spPr>
        <p:txBody>
          <a:bodyPr lIns="0" tIns="0" rIns="0" bIns="0" rtlCol="0" anchor="t">
            <a:spAutoFit/>
          </a:bodyPr>
          <a:lstStyle/>
          <a:p>
            <a:pPr marL="734059" lvl="1" indent="-367030">
              <a:lnSpc>
                <a:spcPts val="5099"/>
              </a:lnSpc>
              <a:buFont typeface="Arial"/>
              <a:buChar char="•"/>
            </a:pPr>
            <a:r>
              <a:rPr lang="en-US" sz="3399" spc="33">
                <a:solidFill>
                  <a:srgbClr val="000000"/>
                </a:solidFill>
                <a:latin typeface="Canva Sans"/>
              </a:rPr>
              <a:t>We have a lot of information or stories from around the world that we read in form of text, whether in newspapers, news articles, magazines, books, etc. in order to avoid lagging behind the others. But, it happens many times that we may want to gain this information within a relatively shorter span of time due to limited availability of time.</a:t>
            </a:r>
          </a:p>
        </p:txBody>
      </p:sp>
      <p:grpSp>
        <p:nvGrpSpPr>
          <p:cNvPr id="6" name="Group 6"/>
          <p:cNvGrpSpPr/>
          <p:nvPr/>
        </p:nvGrpSpPr>
        <p:grpSpPr>
          <a:xfrm rot="-10800000">
            <a:off x="15158659" y="68152"/>
            <a:ext cx="3095732" cy="2063821"/>
            <a:chOff x="0" y="0"/>
            <a:chExt cx="4127642" cy="2751762"/>
          </a:xfrm>
        </p:grpSpPr>
        <p:sp>
          <p:nvSpPr>
            <p:cNvPr id="7" name="Freeform 7"/>
            <p:cNvSpPr/>
            <p:nvPr/>
          </p:nvSpPr>
          <p:spPr>
            <a:xfrm>
              <a:off x="1375881" y="0"/>
              <a:ext cx="2751762" cy="2751762"/>
            </a:xfrm>
            <a:custGeom>
              <a:avLst/>
              <a:gdLst/>
              <a:ahLst/>
              <a:cxnLst/>
              <a:rect l="l" t="t" r="r" b="b"/>
              <a:pathLst>
                <a:path w="2751762" h="2751762">
                  <a:moveTo>
                    <a:pt x="0" y="0"/>
                  </a:moveTo>
                  <a:lnTo>
                    <a:pt x="2751761" y="0"/>
                  </a:lnTo>
                  <a:lnTo>
                    <a:pt x="2751761" y="2751762"/>
                  </a:lnTo>
                  <a:lnTo>
                    <a:pt x="0" y="2751762"/>
                  </a:lnTo>
                  <a:lnTo>
                    <a:pt x="0" y="0"/>
                  </a:lnTo>
                  <a:close/>
                </a:path>
              </a:pathLst>
            </a:custGeom>
            <a:blipFill>
              <a:blip r:embed="rId2"/>
              <a:stretch>
                <a:fillRect/>
              </a:stretch>
            </a:blipFill>
          </p:spPr>
        </p:sp>
        <p:sp>
          <p:nvSpPr>
            <p:cNvPr id="8" name="Freeform 8"/>
            <p:cNvSpPr/>
            <p:nvPr/>
          </p:nvSpPr>
          <p:spPr>
            <a:xfrm>
              <a:off x="0" y="0"/>
              <a:ext cx="2751762" cy="2751762"/>
            </a:xfrm>
            <a:custGeom>
              <a:avLst/>
              <a:gdLst/>
              <a:ahLst/>
              <a:cxnLst/>
              <a:rect l="l" t="t" r="r" b="b"/>
              <a:pathLst>
                <a:path w="2751762" h="2751762">
                  <a:moveTo>
                    <a:pt x="0" y="0"/>
                  </a:moveTo>
                  <a:lnTo>
                    <a:pt x="2751762" y="0"/>
                  </a:lnTo>
                  <a:lnTo>
                    <a:pt x="2751762" y="2751762"/>
                  </a:lnTo>
                  <a:lnTo>
                    <a:pt x="0" y="275176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9" name="Freeform 9"/>
          <p:cNvSpPr/>
          <p:nvPr/>
        </p:nvSpPr>
        <p:spPr>
          <a:xfrm rot="5400000">
            <a:off x="13535736" y="4675732"/>
            <a:ext cx="5813151" cy="2908998"/>
          </a:xfrm>
          <a:custGeom>
            <a:avLst/>
            <a:gdLst/>
            <a:ahLst/>
            <a:cxnLst/>
            <a:rect l="l" t="t" r="r" b="b"/>
            <a:pathLst>
              <a:path w="5813151" h="2908998">
                <a:moveTo>
                  <a:pt x="0" y="0"/>
                </a:moveTo>
                <a:lnTo>
                  <a:pt x="5813151" y="0"/>
                </a:lnTo>
                <a:lnTo>
                  <a:pt x="5813151" y="2908998"/>
                </a:lnTo>
                <a:lnTo>
                  <a:pt x="0" y="2908998"/>
                </a:lnTo>
                <a:lnTo>
                  <a:pt x="0" y="0"/>
                </a:lnTo>
                <a:close/>
              </a:path>
            </a:pathLst>
          </a:custGeom>
          <a:blipFill>
            <a:blip r:embed="rId5"/>
            <a:stretch>
              <a:fillRect/>
            </a:stretch>
          </a:blipFill>
        </p:spPr>
      </p:sp>
      <p:sp>
        <p:nvSpPr>
          <p:cNvPr id="10" name="TextBox 10"/>
          <p:cNvSpPr txBox="1"/>
          <p:nvPr/>
        </p:nvSpPr>
        <p:spPr>
          <a:xfrm>
            <a:off x="1028700" y="259322"/>
            <a:ext cx="8953500" cy="1510031"/>
          </a:xfrm>
          <a:prstGeom prst="rect">
            <a:avLst/>
          </a:prstGeom>
        </p:spPr>
        <p:txBody>
          <a:bodyPr wrap="square" lIns="0" tIns="0" rIns="0" bIns="0" rtlCol="0" anchor="t">
            <a:spAutoFit/>
          </a:bodyPr>
          <a:lstStyle/>
          <a:p>
            <a:pPr algn="ctr">
              <a:lnSpc>
                <a:spcPts val="12319"/>
              </a:lnSpc>
            </a:pPr>
            <a:r>
              <a:rPr lang="en-US" sz="8799" dirty="0">
                <a:solidFill>
                  <a:srgbClr val="FFFFFF"/>
                </a:solidFill>
                <a:latin typeface="Canva Sans Bold"/>
              </a:rPr>
              <a:t>INTRODUCTION</a:t>
            </a:r>
          </a:p>
        </p:txBody>
      </p:sp>
      <p:sp>
        <p:nvSpPr>
          <p:cNvPr id="11" name="TextBox 11"/>
          <p:cNvSpPr txBox="1"/>
          <p:nvPr/>
        </p:nvSpPr>
        <p:spPr>
          <a:xfrm>
            <a:off x="1028700" y="7156571"/>
            <a:ext cx="13695727" cy="1880235"/>
          </a:xfrm>
          <a:prstGeom prst="rect">
            <a:avLst/>
          </a:prstGeom>
        </p:spPr>
        <p:txBody>
          <a:bodyPr lIns="0" tIns="0" rIns="0" bIns="0" rtlCol="0" anchor="t">
            <a:spAutoFit/>
          </a:bodyPr>
          <a:lstStyle/>
          <a:p>
            <a:pPr marL="734059" lvl="1" indent="-367030">
              <a:lnSpc>
                <a:spcPts val="5099"/>
              </a:lnSpc>
              <a:buFont typeface="Arial"/>
              <a:buChar char="•"/>
            </a:pPr>
            <a:r>
              <a:rPr lang="en-US" sz="3399" spc="33">
                <a:solidFill>
                  <a:srgbClr val="000000"/>
                </a:solidFill>
                <a:latin typeface="Canva Sans"/>
              </a:rPr>
              <a:t> This demands some mechanism which can reduce the information size by removing the unnecessary or less important contents.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Freeform 2"/>
          <p:cNvSpPr/>
          <p:nvPr/>
        </p:nvSpPr>
        <p:spPr>
          <a:xfrm>
            <a:off x="1028700" y="2369614"/>
            <a:ext cx="2780821" cy="5547772"/>
          </a:xfrm>
          <a:custGeom>
            <a:avLst/>
            <a:gdLst/>
            <a:ahLst/>
            <a:cxnLst/>
            <a:rect l="l" t="t" r="r" b="b"/>
            <a:pathLst>
              <a:path w="2780821" h="5547772">
                <a:moveTo>
                  <a:pt x="0" y="0"/>
                </a:moveTo>
                <a:lnTo>
                  <a:pt x="2780821" y="0"/>
                </a:lnTo>
                <a:lnTo>
                  <a:pt x="2780821" y="5547772"/>
                </a:lnTo>
                <a:lnTo>
                  <a:pt x="0" y="5547772"/>
                </a:lnTo>
                <a:lnTo>
                  <a:pt x="0" y="0"/>
                </a:lnTo>
                <a:close/>
              </a:path>
            </a:pathLst>
          </a:custGeom>
          <a:blipFill>
            <a:blip r:embed="rId2"/>
            <a:stretch>
              <a:fillRect/>
            </a:stretch>
          </a:blipFill>
        </p:spPr>
      </p:sp>
      <p:grpSp>
        <p:nvGrpSpPr>
          <p:cNvPr id="3" name="Group 3"/>
          <p:cNvGrpSpPr/>
          <p:nvPr/>
        </p:nvGrpSpPr>
        <p:grpSpPr>
          <a:xfrm>
            <a:off x="-15381" y="-51682"/>
            <a:ext cx="18318763" cy="1080382"/>
            <a:chOff x="0" y="0"/>
            <a:chExt cx="4824695" cy="284545"/>
          </a:xfrm>
        </p:grpSpPr>
        <p:sp>
          <p:nvSpPr>
            <p:cNvPr id="4" name="Freeform 4"/>
            <p:cNvSpPr/>
            <p:nvPr/>
          </p:nvSpPr>
          <p:spPr>
            <a:xfrm>
              <a:off x="0" y="0"/>
              <a:ext cx="4824695" cy="284545"/>
            </a:xfrm>
            <a:custGeom>
              <a:avLst/>
              <a:gdLst/>
              <a:ahLst/>
              <a:cxnLst/>
              <a:rect l="l" t="t" r="r" b="b"/>
              <a:pathLst>
                <a:path w="4824695" h="284545">
                  <a:moveTo>
                    <a:pt x="0" y="0"/>
                  </a:moveTo>
                  <a:lnTo>
                    <a:pt x="4824695" y="0"/>
                  </a:lnTo>
                  <a:lnTo>
                    <a:pt x="4824695" y="284545"/>
                  </a:lnTo>
                  <a:lnTo>
                    <a:pt x="0" y="284545"/>
                  </a:lnTo>
                  <a:close/>
                </a:path>
              </a:pathLst>
            </a:custGeom>
            <a:gradFill rotWithShape="1">
              <a:gsLst>
                <a:gs pos="0">
                  <a:srgbClr val="F96471">
                    <a:alpha val="100000"/>
                  </a:srgbClr>
                </a:gs>
                <a:gs pos="100000">
                  <a:srgbClr val="191824">
                    <a:alpha val="100000"/>
                  </a:srgbClr>
                </a:gs>
              </a:gsLst>
              <a:lin ang="0"/>
            </a:gradFill>
          </p:spPr>
        </p:sp>
        <p:sp>
          <p:nvSpPr>
            <p:cNvPr id="5" name="TextBox 5"/>
            <p:cNvSpPr txBox="1"/>
            <p:nvPr/>
          </p:nvSpPr>
          <p:spPr>
            <a:xfrm>
              <a:off x="0" y="0"/>
              <a:ext cx="4824695" cy="284545"/>
            </a:xfrm>
            <a:prstGeom prst="rect">
              <a:avLst/>
            </a:prstGeom>
          </p:spPr>
          <p:txBody>
            <a:bodyPr lIns="50800" tIns="50800" rIns="50800" bIns="50800" rtlCol="0" anchor="ctr"/>
            <a:lstStyle/>
            <a:p>
              <a:pPr>
                <a:lnSpc>
                  <a:spcPts val="2999"/>
                </a:lnSpc>
              </a:pPr>
              <a:endParaRPr/>
            </a:p>
          </p:txBody>
        </p:sp>
      </p:grpSp>
      <p:sp>
        <p:nvSpPr>
          <p:cNvPr id="6" name="TextBox 6"/>
          <p:cNvSpPr txBox="1"/>
          <p:nvPr/>
        </p:nvSpPr>
        <p:spPr>
          <a:xfrm>
            <a:off x="4663330" y="1819592"/>
            <a:ext cx="12595970" cy="6581140"/>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Canva Sans"/>
              </a:rPr>
              <a:t>One of the solution may be a text summarizer, that can take the text as an input and give out its summary as an output. There are many ways to devise a text summarizer in this Machine Learning era, but what has changed the recent trend is the advent of the transformers in ML and NLP models to make the task easier and more efficient.</a:t>
            </a:r>
          </a:p>
          <a:p>
            <a:pPr>
              <a:lnSpc>
                <a:spcPts val="4759"/>
              </a:lnSpc>
            </a:pPr>
            <a:endParaRPr lang="en-US" sz="3399">
              <a:solidFill>
                <a:srgbClr val="FFFFFF"/>
              </a:solidFill>
              <a:latin typeface="Canva Sans"/>
            </a:endParaRPr>
          </a:p>
          <a:p>
            <a:pPr marL="734059" lvl="1" indent="-367030">
              <a:lnSpc>
                <a:spcPts val="4759"/>
              </a:lnSpc>
              <a:buFont typeface="Arial"/>
              <a:buChar char="•"/>
            </a:pPr>
            <a:r>
              <a:rPr lang="en-US" sz="3399">
                <a:solidFill>
                  <a:srgbClr val="FFFFFF"/>
                </a:solidFill>
                <a:latin typeface="Canva Sans"/>
              </a:rPr>
              <a:t>After having this much information, we have implemented an NLP model of text summarizer, that makes use of the T5 transformer to summarize the input text.</a:t>
            </a:r>
          </a:p>
        </p:txBody>
      </p:sp>
      <p:sp>
        <p:nvSpPr>
          <p:cNvPr id="7" name="TextBox 7"/>
          <p:cNvSpPr txBox="1"/>
          <p:nvPr/>
        </p:nvSpPr>
        <p:spPr>
          <a:xfrm>
            <a:off x="1028700" y="13846"/>
            <a:ext cx="3867269" cy="854076"/>
          </a:xfrm>
          <a:prstGeom prst="rect">
            <a:avLst/>
          </a:prstGeom>
        </p:spPr>
        <p:txBody>
          <a:bodyPr lIns="0" tIns="0" rIns="0" bIns="0" rtlCol="0" anchor="t">
            <a:spAutoFit/>
          </a:bodyPr>
          <a:lstStyle/>
          <a:p>
            <a:pPr algn="ctr">
              <a:lnSpc>
                <a:spcPts val="6999"/>
              </a:lnSpc>
            </a:pPr>
            <a:r>
              <a:rPr lang="en-US" sz="4999">
                <a:solidFill>
                  <a:srgbClr val="FFFFFF"/>
                </a:solidFill>
                <a:latin typeface="Canva Sans"/>
              </a:rPr>
              <a:t>Introduction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32827" y="0"/>
            <a:ext cx="8882573" cy="10287000"/>
          </a:xfrm>
          <a:prstGeom prst="rect">
            <a:avLst/>
          </a:prstGeom>
          <a:solidFill>
            <a:srgbClr val="191824"/>
          </a:solidFill>
        </p:spPr>
      </p:sp>
      <p:sp>
        <p:nvSpPr>
          <p:cNvPr id="3" name="TextBox 3"/>
          <p:cNvSpPr txBox="1"/>
          <p:nvPr/>
        </p:nvSpPr>
        <p:spPr>
          <a:xfrm>
            <a:off x="1259241" y="3133725"/>
            <a:ext cx="6364092" cy="4295775"/>
          </a:xfrm>
          <a:prstGeom prst="rect">
            <a:avLst/>
          </a:prstGeom>
        </p:spPr>
        <p:txBody>
          <a:bodyPr lIns="0" tIns="0" rIns="0" bIns="0" rtlCol="0" anchor="t">
            <a:spAutoFit/>
          </a:bodyPr>
          <a:lstStyle/>
          <a:p>
            <a:pPr>
              <a:lnSpc>
                <a:spcPts val="33000"/>
              </a:lnSpc>
            </a:pPr>
            <a:r>
              <a:rPr lang="en-US" sz="30000">
                <a:solidFill>
                  <a:srgbClr val="FFFFFF"/>
                </a:solidFill>
                <a:latin typeface="HK Grotesk Bold"/>
              </a:rPr>
              <a:t>T5?</a:t>
            </a:r>
          </a:p>
        </p:txBody>
      </p:sp>
      <p:grpSp>
        <p:nvGrpSpPr>
          <p:cNvPr id="4" name="Group 4"/>
          <p:cNvGrpSpPr/>
          <p:nvPr/>
        </p:nvGrpSpPr>
        <p:grpSpPr>
          <a:xfrm>
            <a:off x="-30763" y="-51682"/>
            <a:ext cx="18318763" cy="1080382"/>
            <a:chOff x="0" y="0"/>
            <a:chExt cx="4824695" cy="284545"/>
          </a:xfrm>
        </p:grpSpPr>
        <p:sp>
          <p:nvSpPr>
            <p:cNvPr id="5" name="Freeform 5"/>
            <p:cNvSpPr/>
            <p:nvPr/>
          </p:nvSpPr>
          <p:spPr>
            <a:xfrm>
              <a:off x="0" y="0"/>
              <a:ext cx="4824695" cy="284545"/>
            </a:xfrm>
            <a:custGeom>
              <a:avLst/>
              <a:gdLst/>
              <a:ahLst/>
              <a:cxnLst/>
              <a:rect l="l" t="t" r="r" b="b"/>
              <a:pathLst>
                <a:path w="4824695" h="284545">
                  <a:moveTo>
                    <a:pt x="0" y="0"/>
                  </a:moveTo>
                  <a:lnTo>
                    <a:pt x="4824695" y="0"/>
                  </a:lnTo>
                  <a:lnTo>
                    <a:pt x="4824695" y="284545"/>
                  </a:lnTo>
                  <a:lnTo>
                    <a:pt x="0" y="284545"/>
                  </a:lnTo>
                  <a:close/>
                </a:path>
              </a:pathLst>
            </a:custGeom>
            <a:gradFill rotWithShape="1">
              <a:gsLst>
                <a:gs pos="0">
                  <a:srgbClr val="F96471">
                    <a:alpha val="100000"/>
                  </a:srgbClr>
                </a:gs>
                <a:gs pos="100000">
                  <a:srgbClr val="191824">
                    <a:alpha val="100000"/>
                  </a:srgbClr>
                </a:gs>
              </a:gsLst>
              <a:lin ang="0"/>
            </a:gradFill>
          </p:spPr>
        </p:sp>
        <p:sp>
          <p:nvSpPr>
            <p:cNvPr id="6" name="TextBox 6"/>
            <p:cNvSpPr txBox="1"/>
            <p:nvPr/>
          </p:nvSpPr>
          <p:spPr>
            <a:xfrm>
              <a:off x="0" y="0"/>
              <a:ext cx="4824695" cy="284545"/>
            </a:xfrm>
            <a:prstGeom prst="rect">
              <a:avLst/>
            </a:prstGeom>
          </p:spPr>
          <p:txBody>
            <a:bodyPr lIns="50800" tIns="50800" rIns="50800" bIns="50800" rtlCol="0" anchor="ctr"/>
            <a:lstStyle/>
            <a:p>
              <a:pPr>
                <a:lnSpc>
                  <a:spcPts val="2999"/>
                </a:lnSpc>
              </a:pPr>
              <a:endParaRPr/>
            </a:p>
          </p:txBody>
        </p:sp>
      </p:grpSp>
      <p:sp>
        <p:nvSpPr>
          <p:cNvPr id="7" name="TextBox 7"/>
          <p:cNvSpPr txBox="1"/>
          <p:nvPr/>
        </p:nvSpPr>
        <p:spPr>
          <a:xfrm>
            <a:off x="1028700" y="13846"/>
            <a:ext cx="3867269" cy="854076"/>
          </a:xfrm>
          <a:prstGeom prst="rect">
            <a:avLst/>
          </a:prstGeom>
        </p:spPr>
        <p:txBody>
          <a:bodyPr lIns="0" tIns="0" rIns="0" bIns="0" rtlCol="0" anchor="t">
            <a:spAutoFit/>
          </a:bodyPr>
          <a:lstStyle/>
          <a:p>
            <a:pPr algn="ctr">
              <a:lnSpc>
                <a:spcPts val="6999"/>
              </a:lnSpc>
            </a:pPr>
            <a:r>
              <a:rPr lang="en-US" sz="4999">
                <a:solidFill>
                  <a:srgbClr val="FFFFFF"/>
                </a:solidFill>
                <a:latin typeface="Canva Sans"/>
              </a:rPr>
              <a:t>Introduction</a:t>
            </a:r>
          </a:p>
        </p:txBody>
      </p:sp>
      <p:sp>
        <p:nvSpPr>
          <p:cNvPr id="8" name="TextBox 8"/>
          <p:cNvSpPr txBox="1"/>
          <p:nvPr/>
        </p:nvSpPr>
        <p:spPr>
          <a:xfrm>
            <a:off x="9227060" y="2719705"/>
            <a:ext cx="8032240" cy="4780915"/>
          </a:xfrm>
          <a:prstGeom prst="rect">
            <a:avLst/>
          </a:prstGeom>
        </p:spPr>
        <p:txBody>
          <a:bodyPr lIns="0" tIns="0" rIns="0" bIns="0" rtlCol="0" anchor="t">
            <a:spAutoFit/>
          </a:bodyPr>
          <a:lstStyle/>
          <a:p>
            <a:pPr>
              <a:lnSpc>
                <a:spcPts val="4759"/>
              </a:lnSpc>
            </a:pPr>
            <a:r>
              <a:rPr lang="en-US" sz="3399">
                <a:solidFill>
                  <a:srgbClr val="000000"/>
                </a:solidFill>
                <a:latin typeface="Canva Sans"/>
              </a:rPr>
              <a:t>It is a powerful language processing model that works on encoder-decoder mechanism, pre-trained for both supervised and unsupervised learning. It converts all the NLP problems into a text-to-text format, and due to this reason, it gets its name: Text-to-Text Transfer Transformer (T5).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7071"/>
            <a:ext cx="18288000" cy="2200125"/>
            <a:chOff x="0" y="0"/>
            <a:chExt cx="4816593" cy="579457"/>
          </a:xfrm>
        </p:grpSpPr>
        <p:sp>
          <p:nvSpPr>
            <p:cNvPr id="3" name="Freeform 3"/>
            <p:cNvSpPr/>
            <p:nvPr/>
          </p:nvSpPr>
          <p:spPr>
            <a:xfrm>
              <a:off x="0" y="0"/>
              <a:ext cx="4816592" cy="579457"/>
            </a:xfrm>
            <a:custGeom>
              <a:avLst/>
              <a:gdLst/>
              <a:ahLst/>
              <a:cxnLst/>
              <a:rect l="l" t="t" r="r" b="b"/>
              <a:pathLst>
                <a:path w="4816592" h="579457">
                  <a:moveTo>
                    <a:pt x="0" y="0"/>
                  </a:moveTo>
                  <a:lnTo>
                    <a:pt x="4816592" y="0"/>
                  </a:lnTo>
                  <a:lnTo>
                    <a:pt x="4816592" y="579457"/>
                  </a:lnTo>
                  <a:lnTo>
                    <a:pt x="0" y="579457"/>
                  </a:lnTo>
                  <a:close/>
                </a:path>
              </a:pathLst>
            </a:custGeom>
            <a:solidFill>
              <a:srgbClr val="191824"/>
            </a:solidFill>
          </p:spPr>
        </p:sp>
        <p:sp>
          <p:nvSpPr>
            <p:cNvPr id="4" name="TextBox 4"/>
            <p:cNvSpPr txBox="1"/>
            <p:nvPr/>
          </p:nvSpPr>
          <p:spPr>
            <a:xfrm>
              <a:off x="0" y="0"/>
              <a:ext cx="4816593" cy="579457"/>
            </a:xfrm>
            <a:prstGeom prst="rect">
              <a:avLst/>
            </a:prstGeom>
          </p:spPr>
          <p:txBody>
            <a:bodyPr lIns="50800" tIns="50800" rIns="50800" bIns="50800" rtlCol="0" anchor="ctr"/>
            <a:lstStyle/>
            <a:p>
              <a:pPr algn="ctr">
                <a:lnSpc>
                  <a:spcPts val="2999"/>
                </a:lnSpc>
              </a:pPr>
              <a:endParaRPr/>
            </a:p>
          </p:txBody>
        </p:sp>
      </p:grpSp>
      <p:grpSp>
        <p:nvGrpSpPr>
          <p:cNvPr id="5" name="Group 5"/>
          <p:cNvGrpSpPr/>
          <p:nvPr/>
        </p:nvGrpSpPr>
        <p:grpSpPr>
          <a:xfrm rot="-10800000">
            <a:off x="15158659" y="68152"/>
            <a:ext cx="3095732" cy="2063821"/>
            <a:chOff x="0" y="0"/>
            <a:chExt cx="4127642" cy="2751762"/>
          </a:xfrm>
        </p:grpSpPr>
        <p:sp>
          <p:nvSpPr>
            <p:cNvPr id="6" name="Freeform 6"/>
            <p:cNvSpPr/>
            <p:nvPr/>
          </p:nvSpPr>
          <p:spPr>
            <a:xfrm>
              <a:off x="1375881" y="0"/>
              <a:ext cx="2751762" cy="2751762"/>
            </a:xfrm>
            <a:custGeom>
              <a:avLst/>
              <a:gdLst/>
              <a:ahLst/>
              <a:cxnLst/>
              <a:rect l="l" t="t" r="r" b="b"/>
              <a:pathLst>
                <a:path w="2751762" h="2751762">
                  <a:moveTo>
                    <a:pt x="0" y="0"/>
                  </a:moveTo>
                  <a:lnTo>
                    <a:pt x="2751761" y="0"/>
                  </a:lnTo>
                  <a:lnTo>
                    <a:pt x="2751761" y="2751762"/>
                  </a:lnTo>
                  <a:lnTo>
                    <a:pt x="0" y="2751762"/>
                  </a:lnTo>
                  <a:lnTo>
                    <a:pt x="0" y="0"/>
                  </a:lnTo>
                  <a:close/>
                </a:path>
              </a:pathLst>
            </a:custGeom>
            <a:blipFill>
              <a:blip r:embed="rId3"/>
              <a:stretch>
                <a:fillRect/>
              </a:stretch>
            </a:blipFill>
          </p:spPr>
        </p:sp>
        <p:sp>
          <p:nvSpPr>
            <p:cNvPr id="7" name="Freeform 7"/>
            <p:cNvSpPr/>
            <p:nvPr/>
          </p:nvSpPr>
          <p:spPr>
            <a:xfrm>
              <a:off x="0" y="0"/>
              <a:ext cx="2751762" cy="2751762"/>
            </a:xfrm>
            <a:custGeom>
              <a:avLst/>
              <a:gdLst/>
              <a:ahLst/>
              <a:cxnLst/>
              <a:rect l="l" t="t" r="r" b="b"/>
              <a:pathLst>
                <a:path w="2751762" h="2751762">
                  <a:moveTo>
                    <a:pt x="0" y="0"/>
                  </a:moveTo>
                  <a:lnTo>
                    <a:pt x="2751762" y="0"/>
                  </a:lnTo>
                  <a:lnTo>
                    <a:pt x="2751762" y="2751762"/>
                  </a:lnTo>
                  <a:lnTo>
                    <a:pt x="0" y="275176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sp>
        <p:nvSpPr>
          <p:cNvPr id="8" name="TextBox 8"/>
          <p:cNvSpPr txBox="1"/>
          <p:nvPr/>
        </p:nvSpPr>
        <p:spPr>
          <a:xfrm>
            <a:off x="1028700" y="2601398"/>
            <a:ext cx="15072465" cy="6869430"/>
          </a:xfrm>
          <a:prstGeom prst="rect">
            <a:avLst/>
          </a:prstGeom>
        </p:spPr>
        <p:txBody>
          <a:bodyPr lIns="0" tIns="0" rIns="0" bIns="0" rtlCol="0" anchor="t">
            <a:spAutoFit/>
          </a:bodyPr>
          <a:lstStyle/>
          <a:p>
            <a:pPr marL="712470" lvl="1" indent="-356235">
              <a:lnSpc>
                <a:spcPts val="4620"/>
              </a:lnSpc>
              <a:buFont typeface="Arial"/>
              <a:buChar char="•"/>
            </a:pPr>
            <a:r>
              <a:rPr lang="en-US" sz="3300" spc="33">
                <a:solidFill>
                  <a:srgbClr val="000000"/>
                </a:solidFill>
                <a:latin typeface="Canva Sans"/>
              </a:rPr>
              <a:t>The data for this research contains mainly news articles and their summaries. This file was chosen due to its availability and comprehensive nature, encompassing a wide range of news articles with corresponding summaries.</a:t>
            </a:r>
          </a:p>
          <a:p>
            <a:pPr>
              <a:lnSpc>
                <a:spcPts val="1959"/>
              </a:lnSpc>
            </a:pPr>
            <a:endParaRPr lang="en-US" sz="3300" spc="33">
              <a:solidFill>
                <a:srgbClr val="000000"/>
              </a:solidFill>
              <a:latin typeface="Canva Sans"/>
            </a:endParaRPr>
          </a:p>
          <a:p>
            <a:pPr marL="712470" lvl="1" indent="-356235">
              <a:lnSpc>
                <a:spcPts val="4620"/>
              </a:lnSpc>
              <a:buFont typeface="Arial"/>
              <a:buChar char="•"/>
            </a:pPr>
            <a:r>
              <a:rPr lang="en-US" sz="3300" spc="33">
                <a:solidFill>
                  <a:srgbClr val="000000"/>
                </a:solidFill>
                <a:latin typeface="Canva Sans"/>
              </a:rPr>
              <a:t>The data contains six columns: author, date, headlines, read_more, text, and ctext. However, we processed the data to retain only the text and ctext columns and removed unnecessary columns. These columns are then renamed to summary and text and we removed all the rows that containing missing values in either summary or text column.</a:t>
            </a:r>
          </a:p>
          <a:p>
            <a:pPr>
              <a:lnSpc>
                <a:spcPts val="1959"/>
              </a:lnSpc>
            </a:pPr>
            <a:endParaRPr lang="en-US" sz="3300" spc="33">
              <a:solidFill>
                <a:srgbClr val="000000"/>
              </a:solidFill>
              <a:latin typeface="Canva Sans"/>
            </a:endParaRPr>
          </a:p>
          <a:p>
            <a:pPr marL="712470" lvl="1" indent="-356235">
              <a:lnSpc>
                <a:spcPts val="4620"/>
              </a:lnSpc>
              <a:buFont typeface="Arial"/>
              <a:buChar char="•"/>
            </a:pPr>
            <a:r>
              <a:rPr lang="en-US" sz="3300" spc="33">
                <a:solidFill>
                  <a:srgbClr val="000000"/>
                </a:solidFill>
                <a:latin typeface="Canva Sans"/>
              </a:rPr>
              <a:t>The data set contains total of 4514 rows and 2 columns.</a:t>
            </a:r>
          </a:p>
        </p:txBody>
      </p:sp>
      <p:sp>
        <p:nvSpPr>
          <p:cNvPr id="9" name="Freeform 9"/>
          <p:cNvSpPr/>
          <p:nvPr/>
        </p:nvSpPr>
        <p:spPr>
          <a:xfrm rot="1987433">
            <a:off x="14951335" y="7035825"/>
            <a:ext cx="3795903" cy="4114800"/>
          </a:xfrm>
          <a:custGeom>
            <a:avLst/>
            <a:gdLst/>
            <a:ahLst/>
            <a:cxnLst/>
            <a:rect l="l" t="t" r="r" b="b"/>
            <a:pathLst>
              <a:path w="3795903" h="4114800">
                <a:moveTo>
                  <a:pt x="0" y="0"/>
                </a:moveTo>
                <a:lnTo>
                  <a:pt x="3795903" y="0"/>
                </a:lnTo>
                <a:lnTo>
                  <a:pt x="3795903"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0" name="TextBox 10"/>
          <p:cNvSpPr txBox="1"/>
          <p:nvPr/>
        </p:nvSpPr>
        <p:spPr>
          <a:xfrm>
            <a:off x="1028700" y="677003"/>
            <a:ext cx="4914741" cy="1254760"/>
          </a:xfrm>
          <a:prstGeom prst="rect">
            <a:avLst/>
          </a:prstGeom>
        </p:spPr>
        <p:txBody>
          <a:bodyPr lIns="0" tIns="0" rIns="0" bIns="0" rtlCol="0" anchor="t">
            <a:spAutoFit/>
          </a:bodyPr>
          <a:lstStyle/>
          <a:p>
            <a:pPr>
              <a:lnSpc>
                <a:spcPts val="9679"/>
              </a:lnSpc>
            </a:pPr>
            <a:r>
              <a:rPr lang="en-US" sz="8799">
                <a:solidFill>
                  <a:srgbClr val="FFFFFF"/>
                </a:solidFill>
                <a:latin typeface="HK Grotesk Bold"/>
              </a:rPr>
              <a:t>DATASET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7071"/>
            <a:ext cx="18288000" cy="2200125"/>
            <a:chOff x="0" y="0"/>
            <a:chExt cx="4816593" cy="579457"/>
          </a:xfrm>
        </p:grpSpPr>
        <p:sp>
          <p:nvSpPr>
            <p:cNvPr id="3" name="Freeform 3"/>
            <p:cNvSpPr/>
            <p:nvPr/>
          </p:nvSpPr>
          <p:spPr>
            <a:xfrm>
              <a:off x="0" y="0"/>
              <a:ext cx="4816592" cy="579457"/>
            </a:xfrm>
            <a:custGeom>
              <a:avLst/>
              <a:gdLst/>
              <a:ahLst/>
              <a:cxnLst/>
              <a:rect l="l" t="t" r="r" b="b"/>
              <a:pathLst>
                <a:path w="4816592" h="579457">
                  <a:moveTo>
                    <a:pt x="0" y="0"/>
                  </a:moveTo>
                  <a:lnTo>
                    <a:pt x="4816592" y="0"/>
                  </a:lnTo>
                  <a:lnTo>
                    <a:pt x="4816592" y="579457"/>
                  </a:lnTo>
                  <a:lnTo>
                    <a:pt x="0" y="579457"/>
                  </a:lnTo>
                  <a:close/>
                </a:path>
              </a:pathLst>
            </a:custGeom>
            <a:solidFill>
              <a:srgbClr val="191824"/>
            </a:solidFill>
          </p:spPr>
        </p:sp>
        <p:sp>
          <p:nvSpPr>
            <p:cNvPr id="4" name="TextBox 4"/>
            <p:cNvSpPr txBox="1"/>
            <p:nvPr/>
          </p:nvSpPr>
          <p:spPr>
            <a:xfrm>
              <a:off x="0" y="0"/>
              <a:ext cx="4816593" cy="579457"/>
            </a:xfrm>
            <a:prstGeom prst="rect">
              <a:avLst/>
            </a:prstGeom>
          </p:spPr>
          <p:txBody>
            <a:bodyPr lIns="50800" tIns="50800" rIns="50800" bIns="50800" rtlCol="0" anchor="ctr"/>
            <a:lstStyle/>
            <a:p>
              <a:pPr algn="ctr">
                <a:lnSpc>
                  <a:spcPts val="2999"/>
                </a:lnSpc>
              </a:pPr>
              <a:endParaRPr/>
            </a:p>
          </p:txBody>
        </p:sp>
      </p:grpSp>
      <p:grpSp>
        <p:nvGrpSpPr>
          <p:cNvPr id="5" name="Group 5"/>
          <p:cNvGrpSpPr/>
          <p:nvPr/>
        </p:nvGrpSpPr>
        <p:grpSpPr>
          <a:xfrm rot="-10800000">
            <a:off x="15158659" y="68152"/>
            <a:ext cx="3095732" cy="2063821"/>
            <a:chOff x="0" y="0"/>
            <a:chExt cx="4127642" cy="2751762"/>
          </a:xfrm>
        </p:grpSpPr>
        <p:sp>
          <p:nvSpPr>
            <p:cNvPr id="6" name="Freeform 6"/>
            <p:cNvSpPr/>
            <p:nvPr/>
          </p:nvSpPr>
          <p:spPr>
            <a:xfrm>
              <a:off x="1375881" y="0"/>
              <a:ext cx="2751762" cy="2751762"/>
            </a:xfrm>
            <a:custGeom>
              <a:avLst/>
              <a:gdLst/>
              <a:ahLst/>
              <a:cxnLst/>
              <a:rect l="l" t="t" r="r" b="b"/>
              <a:pathLst>
                <a:path w="2751762" h="2751762">
                  <a:moveTo>
                    <a:pt x="0" y="0"/>
                  </a:moveTo>
                  <a:lnTo>
                    <a:pt x="2751761" y="0"/>
                  </a:lnTo>
                  <a:lnTo>
                    <a:pt x="2751761" y="2751762"/>
                  </a:lnTo>
                  <a:lnTo>
                    <a:pt x="0" y="2751762"/>
                  </a:lnTo>
                  <a:lnTo>
                    <a:pt x="0" y="0"/>
                  </a:lnTo>
                  <a:close/>
                </a:path>
              </a:pathLst>
            </a:custGeom>
            <a:blipFill>
              <a:blip r:embed="rId2"/>
              <a:stretch>
                <a:fillRect/>
              </a:stretch>
            </a:blipFill>
          </p:spPr>
        </p:sp>
        <p:sp>
          <p:nvSpPr>
            <p:cNvPr id="7" name="Freeform 7"/>
            <p:cNvSpPr/>
            <p:nvPr/>
          </p:nvSpPr>
          <p:spPr>
            <a:xfrm>
              <a:off x="0" y="0"/>
              <a:ext cx="2751762" cy="2751762"/>
            </a:xfrm>
            <a:custGeom>
              <a:avLst/>
              <a:gdLst/>
              <a:ahLst/>
              <a:cxnLst/>
              <a:rect l="l" t="t" r="r" b="b"/>
              <a:pathLst>
                <a:path w="2751762" h="2751762">
                  <a:moveTo>
                    <a:pt x="0" y="0"/>
                  </a:moveTo>
                  <a:lnTo>
                    <a:pt x="2751762" y="0"/>
                  </a:lnTo>
                  <a:lnTo>
                    <a:pt x="2751762" y="2751762"/>
                  </a:lnTo>
                  <a:lnTo>
                    <a:pt x="0" y="275176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8" name="TextBox 8"/>
          <p:cNvSpPr txBox="1"/>
          <p:nvPr/>
        </p:nvSpPr>
        <p:spPr>
          <a:xfrm>
            <a:off x="1028700" y="2659380"/>
            <a:ext cx="15125108" cy="6598920"/>
          </a:xfrm>
          <a:prstGeom prst="rect">
            <a:avLst/>
          </a:prstGeom>
        </p:spPr>
        <p:txBody>
          <a:bodyPr lIns="0" tIns="0" rIns="0" bIns="0" rtlCol="0" anchor="t">
            <a:spAutoFit/>
          </a:bodyPr>
          <a:lstStyle/>
          <a:p>
            <a:pPr marL="669291" lvl="1" indent="-334646">
              <a:lnSpc>
                <a:spcPts val="4185"/>
              </a:lnSpc>
              <a:buFont typeface="Arial"/>
              <a:buChar char="•"/>
            </a:pPr>
            <a:r>
              <a:rPr lang="en-US" sz="3100" spc="31">
                <a:solidFill>
                  <a:srgbClr val="000000"/>
                </a:solidFill>
                <a:latin typeface="Canva Sans"/>
              </a:rPr>
              <a:t>Our model is based on the </a:t>
            </a:r>
            <a:r>
              <a:rPr lang="en-US" sz="3100" spc="31">
                <a:solidFill>
                  <a:srgbClr val="000000"/>
                </a:solidFill>
                <a:latin typeface="Canva Sans Bold"/>
              </a:rPr>
              <a:t>T5</a:t>
            </a:r>
            <a:r>
              <a:rPr lang="en-US" sz="3100" spc="31">
                <a:solidFill>
                  <a:srgbClr val="000000"/>
                </a:solidFill>
                <a:latin typeface="Canva Sans"/>
              </a:rPr>
              <a:t> </a:t>
            </a:r>
            <a:r>
              <a:rPr lang="en-US" sz="3100" spc="31">
                <a:solidFill>
                  <a:srgbClr val="000000"/>
                </a:solidFill>
                <a:latin typeface="Canva Sans Bold"/>
              </a:rPr>
              <a:t>transformer</a:t>
            </a:r>
            <a:r>
              <a:rPr lang="en-US" sz="3100" spc="31">
                <a:solidFill>
                  <a:srgbClr val="000000"/>
                </a:solidFill>
                <a:latin typeface="Canva Sans"/>
              </a:rPr>
              <a:t>, with the encoder and decoder blocks. T5 differs from other transformer based models like BERT and GPT on the blocks used. BERT and GPT uses either of the encoder or the decoder block, whereas the T5 model makes use of </a:t>
            </a:r>
            <a:r>
              <a:rPr lang="en-US" sz="3100" spc="31">
                <a:solidFill>
                  <a:srgbClr val="000000"/>
                </a:solidFill>
                <a:latin typeface="Canva Sans Bold"/>
              </a:rPr>
              <a:t>both the blocks</a:t>
            </a:r>
            <a:r>
              <a:rPr lang="en-US" sz="3100" spc="31">
                <a:solidFill>
                  <a:srgbClr val="000000"/>
                </a:solidFill>
                <a:latin typeface="Canva Sans"/>
              </a:rPr>
              <a:t>. T5's ability to contextualize (which depends on self-attentional layers) and generate coherent summaries make it a better choice.</a:t>
            </a:r>
          </a:p>
          <a:p>
            <a:pPr>
              <a:lnSpc>
                <a:spcPts val="1350"/>
              </a:lnSpc>
            </a:pPr>
            <a:endParaRPr lang="en-US" sz="3100" spc="31">
              <a:solidFill>
                <a:srgbClr val="000000"/>
              </a:solidFill>
              <a:latin typeface="Canva Sans"/>
            </a:endParaRPr>
          </a:p>
          <a:p>
            <a:pPr marL="669291" lvl="1" indent="-334646">
              <a:lnSpc>
                <a:spcPts val="4185"/>
              </a:lnSpc>
              <a:buFont typeface="Arial"/>
              <a:buChar char="•"/>
            </a:pPr>
            <a:r>
              <a:rPr lang="en-US" sz="3100" spc="31">
                <a:solidFill>
                  <a:srgbClr val="000000"/>
                </a:solidFill>
                <a:latin typeface="Canva Sans Bold"/>
              </a:rPr>
              <a:t>Encoder:</a:t>
            </a:r>
            <a:r>
              <a:rPr lang="en-US" sz="3100" spc="31">
                <a:solidFill>
                  <a:srgbClr val="000000"/>
                </a:solidFill>
                <a:latin typeface="Canva Sans"/>
              </a:rPr>
              <a:t> The encoder block is concerned with taking in and comprehending the input text. In fact, it involves accessing embeddings for each input word/sentence (or token). An embedding is nothing but a point in semantic space.</a:t>
            </a:r>
          </a:p>
          <a:p>
            <a:pPr>
              <a:lnSpc>
                <a:spcPts val="1349"/>
              </a:lnSpc>
            </a:pPr>
            <a:endParaRPr lang="en-US" sz="3100" spc="31">
              <a:solidFill>
                <a:srgbClr val="000000"/>
              </a:solidFill>
              <a:latin typeface="Canva Sans"/>
            </a:endParaRPr>
          </a:p>
          <a:p>
            <a:pPr marL="669291" lvl="1" indent="-334646">
              <a:lnSpc>
                <a:spcPts val="4185"/>
              </a:lnSpc>
              <a:buFont typeface="Arial"/>
              <a:buChar char="•"/>
            </a:pPr>
            <a:r>
              <a:rPr lang="en-US" sz="3100" spc="31">
                <a:solidFill>
                  <a:srgbClr val="000000"/>
                </a:solidFill>
                <a:latin typeface="Canva Sans Bold"/>
              </a:rPr>
              <a:t>Decoder:</a:t>
            </a:r>
            <a:r>
              <a:rPr lang="en-US" sz="3100" spc="31">
                <a:solidFill>
                  <a:srgbClr val="000000"/>
                </a:solidFill>
                <a:latin typeface="Canva Sans"/>
              </a:rPr>
              <a:t> It takes the output embeddings from the encoder at each respective step and generates the final output with each subsequent step.</a:t>
            </a:r>
          </a:p>
        </p:txBody>
      </p:sp>
      <p:sp>
        <p:nvSpPr>
          <p:cNvPr id="9" name="Freeform 9"/>
          <p:cNvSpPr/>
          <p:nvPr/>
        </p:nvSpPr>
        <p:spPr>
          <a:xfrm>
            <a:off x="15684784" y="7200900"/>
            <a:ext cx="2603216" cy="3086100"/>
          </a:xfrm>
          <a:custGeom>
            <a:avLst/>
            <a:gdLst/>
            <a:ahLst/>
            <a:cxnLst/>
            <a:rect l="l" t="t" r="r" b="b"/>
            <a:pathLst>
              <a:path w="4144945" h="4114800">
                <a:moveTo>
                  <a:pt x="0" y="0"/>
                </a:moveTo>
                <a:lnTo>
                  <a:pt x="4144945" y="0"/>
                </a:lnTo>
                <a:lnTo>
                  <a:pt x="4144945"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1" r="-59225" b="-33333"/>
            </a:stretch>
          </a:blipFill>
        </p:spPr>
      </p:sp>
      <p:sp>
        <p:nvSpPr>
          <p:cNvPr id="10" name="TextBox 10"/>
          <p:cNvSpPr txBox="1"/>
          <p:nvPr/>
        </p:nvSpPr>
        <p:spPr>
          <a:xfrm>
            <a:off x="1028700" y="601591"/>
            <a:ext cx="6498390" cy="1254760"/>
          </a:xfrm>
          <a:prstGeom prst="rect">
            <a:avLst/>
          </a:prstGeom>
        </p:spPr>
        <p:txBody>
          <a:bodyPr lIns="0" tIns="0" rIns="0" bIns="0" rtlCol="0" anchor="t">
            <a:spAutoFit/>
          </a:bodyPr>
          <a:lstStyle/>
          <a:p>
            <a:pPr>
              <a:lnSpc>
                <a:spcPts val="9679"/>
              </a:lnSpc>
            </a:pPr>
            <a:r>
              <a:rPr lang="en-US" sz="8799">
                <a:solidFill>
                  <a:srgbClr val="FFFFFF"/>
                </a:solidFill>
                <a:latin typeface="HK Grotesk Bold"/>
              </a:rPr>
              <a:t>OUR MODEL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Freeform 2"/>
          <p:cNvSpPr/>
          <p:nvPr/>
        </p:nvSpPr>
        <p:spPr>
          <a:xfrm>
            <a:off x="1028700" y="2369614"/>
            <a:ext cx="2780821" cy="5547772"/>
          </a:xfrm>
          <a:custGeom>
            <a:avLst/>
            <a:gdLst/>
            <a:ahLst/>
            <a:cxnLst/>
            <a:rect l="l" t="t" r="r" b="b"/>
            <a:pathLst>
              <a:path w="2780821" h="5547772">
                <a:moveTo>
                  <a:pt x="0" y="0"/>
                </a:moveTo>
                <a:lnTo>
                  <a:pt x="2780821" y="0"/>
                </a:lnTo>
                <a:lnTo>
                  <a:pt x="2780821" y="5547772"/>
                </a:lnTo>
                <a:lnTo>
                  <a:pt x="0" y="5547772"/>
                </a:lnTo>
                <a:lnTo>
                  <a:pt x="0" y="0"/>
                </a:lnTo>
                <a:close/>
              </a:path>
            </a:pathLst>
          </a:custGeom>
          <a:blipFill>
            <a:blip r:embed="rId2"/>
            <a:stretch>
              <a:fillRect/>
            </a:stretch>
          </a:blipFill>
        </p:spPr>
      </p:sp>
      <p:grpSp>
        <p:nvGrpSpPr>
          <p:cNvPr id="3" name="Group 3"/>
          <p:cNvGrpSpPr/>
          <p:nvPr/>
        </p:nvGrpSpPr>
        <p:grpSpPr>
          <a:xfrm>
            <a:off x="-15381" y="-51682"/>
            <a:ext cx="18318763" cy="1080382"/>
            <a:chOff x="0" y="0"/>
            <a:chExt cx="4824695" cy="284545"/>
          </a:xfrm>
        </p:grpSpPr>
        <p:sp>
          <p:nvSpPr>
            <p:cNvPr id="4" name="Freeform 4"/>
            <p:cNvSpPr/>
            <p:nvPr/>
          </p:nvSpPr>
          <p:spPr>
            <a:xfrm>
              <a:off x="0" y="0"/>
              <a:ext cx="4824695" cy="284545"/>
            </a:xfrm>
            <a:custGeom>
              <a:avLst/>
              <a:gdLst/>
              <a:ahLst/>
              <a:cxnLst/>
              <a:rect l="l" t="t" r="r" b="b"/>
              <a:pathLst>
                <a:path w="4824695" h="284545">
                  <a:moveTo>
                    <a:pt x="0" y="0"/>
                  </a:moveTo>
                  <a:lnTo>
                    <a:pt x="4824695" y="0"/>
                  </a:lnTo>
                  <a:lnTo>
                    <a:pt x="4824695" y="284545"/>
                  </a:lnTo>
                  <a:lnTo>
                    <a:pt x="0" y="284545"/>
                  </a:lnTo>
                  <a:close/>
                </a:path>
              </a:pathLst>
            </a:custGeom>
            <a:gradFill rotWithShape="1">
              <a:gsLst>
                <a:gs pos="0">
                  <a:srgbClr val="F96471">
                    <a:alpha val="100000"/>
                  </a:srgbClr>
                </a:gs>
                <a:gs pos="100000">
                  <a:srgbClr val="191824">
                    <a:alpha val="100000"/>
                  </a:srgbClr>
                </a:gs>
              </a:gsLst>
              <a:lin ang="0"/>
            </a:gradFill>
          </p:spPr>
        </p:sp>
        <p:sp>
          <p:nvSpPr>
            <p:cNvPr id="5" name="TextBox 5"/>
            <p:cNvSpPr txBox="1"/>
            <p:nvPr/>
          </p:nvSpPr>
          <p:spPr>
            <a:xfrm>
              <a:off x="0" y="0"/>
              <a:ext cx="4824695" cy="284545"/>
            </a:xfrm>
            <a:prstGeom prst="rect">
              <a:avLst/>
            </a:prstGeom>
          </p:spPr>
          <p:txBody>
            <a:bodyPr lIns="50800" tIns="50800" rIns="50800" bIns="50800" rtlCol="0" anchor="ctr"/>
            <a:lstStyle/>
            <a:p>
              <a:pPr>
                <a:lnSpc>
                  <a:spcPts val="2999"/>
                </a:lnSpc>
              </a:pPr>
              <a:endParaRPr/>
            </a:p>
          </p:txBody>
        </p:sp>
      </p:grpSp>
      <p:sp>
        <p:nvSpPr>
          <p:cNvPr id="6" name="TextBox 6"/>
          <p:cNvSpPr txBox="1"/>
          <p:nvPr/>
        </p:nvSpPr>
        <p:spPr>
          <a:xfrm>
            <a:off x="1028700" y="13846"/>
            <a:ext cx="8489446" cy="854076"/>
          </a:xfrm>
          <a:prstGeom prst="rect">
            <a:avLst/>
          </a:prstGeom>
        </p:spPr>
        <p:txBody>
          <a:bodyPr lIns="0" tIns="0" rIns="0" bIns="0" rtlCol="0" anchor="t">
            <a:spAutoFit/>
          </a:bodyPr>
          <a:lstStyle/>
          <a:p>
            <a:pPr>
              <a:lnSpc>
                <a:spcPts val="6999"/>
              </a:lnSpc>
            </a:pPr>
            <a:r>
              <a:rPr lang="en-US" sz="4999">
                <a:solidFill>
                  <a:srgbClr val="FFFFFF"/>
                </a:solidFill>
                <a:latin typeface="Canva Sans"/>
              </a:rPr>
              <a:t>Our Model - T5 transformer</a:t>
            </a:r>
          </a:p>
        </p:txBody>
      </p:sp>
      <p:sp>
        <p:nvSpPr>
          <p:cNvPr id="7" name="TextBox 7"/>
          <p:cNvSpPr txBox="1"/>
          <p:nvPr/>
        </p:nvSpPr>
        <p:spPr>
          <a:xfrm>
            <a:off x="4259699" y="1657985"/>
            <a:ext cx="12999601" cy="760031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Canva Sans"/>
              </a:rPr>
              <a:t>Our model being based on T5 transformer, is trained using teacher forcing, meaning that we always need an input sequence an desired output sequence during the training</a:t>
            </a:r>
          </a:p>
          <a:p>
            <a:pPr>
              <a:lnSpc>
                <a:spcPts val="1679"/>
              </a:lnSpc>
            </a:pPr>
            <a:endParaRPr lang="en-US" sz="3399">
              <a:solidFill>
                <a:srgbClr val="FFFFFF"/>
              </a:solidFill>
              <a:latin typeface="Canva Sans"/>
            </a:endParaRPr>
          </a:p>
          <a:p>
            <a:pPr marL="734059" lvl="1" indent="-367030">
              <a:lnSpc>
                <a:spcPts val="4759"/>
              </a:lnSpc>
              <a:buFont typeface="Arial"/>
              <a:buChar char="•"/>
            </a:pPr>
            <a:r>
              <a:rPr lang="en-US" sz="3399">
                <a:solidFill>
                  <a:srgbClr val="FFFFFF"/>
                </a:solidFill>
                <a:latin typeface="Canva Sans"/>
              </a:rPr>
              <a:t>First, the input text is tokenized and the tokens are then fed into the encoders which modifies them and forward it to the decoders.</a:t>
            </a:r>
          </a:p>
          <a:p>
            <a:pPr>
              <a:lnSpc>
                <a:spcPts val="1679"/>
              </a:lnSpc>
            </a:pPr>
            <a:endParaRPr lang="en-US" sz="3399">
              <a:solidFill>
                <a:srgbClr val="FFFFFF"/>
              </a:solidFill>
              <a:latin typeface="Canva Sans"/>
            </a:endParaRPr>
          </a:p>
          <a:p>
            <a:pPr marL="734059" lvl="1" indent="-367030">
              <a:lnSpc>
                <a:spcPts val="4759"/>
              </a:lnSpc>
              <a:buFont typeface="Arial"/>
              <a:buChar char="•"/>
            </a:pPr>
            <a:r>
              <a:rPr lang="en-US" sz="3399">
                <a:solidFill>
                  <a:srgbClr val="FFFFFF"/>
                </a:solidFill>
                <a:latin typeface="Canva Sans"/>
              </a:rPr>
              <a:t>We have seen that T5 uses both the encoder and decoder block, just like other CNN architectures. But there is a very fundamental difference - instead of the convolutional neural networks, T5 encoders and decoders have these three layers - feedforward, add &amp; normalize and self-attention layers.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Freeform 2"/>
          <p:cNvSpPr/>
          <p:nvPr/>
        </p:nvSpPr>
        <p:spPr>
          <a:xfrm rot="-10800000">
            <a:off x="14829067" y="2193653"/>
            <a:ext cx="2780821" cy="5547772"/>
          </a:xfrm>
          <a:custGeom>
            <a:avLst/>
            <a:gdLst/>
            <a:ahLst/>
            <a:cxnLst/>
            <a:rect l="l" t="t" r="r" b="b"/>
            <a:pathLst>
              <a:path w="2780821" h="5547772">
                <a:moveTo>
                  <a:pt x="0" y="0"/>
                </a:moveTo>
                <a:lnTo>
                  <a:pt x="2780820" y="0"/>
                </a:lnTo>
                <a:lnTo>
                  <a:pt x="2780820" y="5547772"/>
                </a:lnTo>
                <a:lnTo>
                  <a:pt x="0" y="5547772"/>
                </a:lnTo>
                <a:lnTo>
                  <a:pt x="0" y="0"/>
                </a:lnTo>
                <a:close/>
              </a:path>
            </a:pathLst>
          </a:custGeom>
          <a:blipFill>
            <a:blip r:embed="rId2"/>
            <a:stretch>
              <a:fillRect/>
            </a:stretch>
          </a:blipFill>
        </p:spPr>
      </p:sp>
      <p:grpSp>
        <p:nvGrpSpPr>
          <p:cNvPr id="3" name="Group 3"/>
          <p:cNvGrpSpPr/>
          <p:nvPr/>
        </p:nvGrpSpPr>
        <p:grpSpPr>
          <a:xfrm>
            <a:off x="-15381" y="-51682"/>
            <a:ext cx="18318763" cy="1080382"/>
            <a:chOff x="0" y="0"/>
            <a:chExt cx="4824695" cy="284545"/>
          </a:xfrm>
        </p:grpSpPr>
        <p:sp>
          <p:nvSpPr>
            <p:cNvPr id="4" name="Freeform 4"/>
            <p:cNvSpPr/>
            <p:nvPr/>
          </p:nvSpPr>
          <p:spPr>
            <a:xfrm>
              <a:off x="0" y="0"/>
              <a:ext cx="4824695" cy="284545"/>
            </a:xfrm>
            <a:custGeom>
              <a:avLst/>
              <a:gdLst/>
              <a:ahLst/>
              <a:cxnLst/>
              <a:rect l="l" t="t" r="r" b="b"/>
              <a:pathLst>
                <a:path w="4824695" h="284545">
                  <a:moveTo>
                    <a:pt x="0" y="0"/>
                  </a:moveTo>
                  <a:lnTo>
                    <a:pt x="4824695" y="0"/>
                  </a:lnTo>
                  <a:lnTo>
                    <a:pt x="4824695" y="284545"/>
                  </a:lnTo>
                  <a:lnTo>
                    <a:pt x="0" y="284545"/>
                  </a:lnTo>
                  <a:close/>
                </a:path>
              </a:pathLst>
            </a:custGeom>
            <a:gradFill rotWithShape="1">
              <a:gsLst>
                <a:gs pos="0">
                  <a:srgbClr val="F96471">
                    <a:alpha val="100000"/>
                  </a:srgbClr>
                </a:gs>
                <a:gs pos="100000">
                  <a:srgbClr val="191824">
                    <a:alpha val="100000"/>
                  </a:srgbClr>
                </a:gs>
              </a:gsLst>
              <a:lin ang="0"/>
            </a:gradFill>
          </p:spPr>
        </p:sp>
        <p:sp>
          <p:nvSpPr>
            <p:cNvPr id="5" name="TextBox 5"/>
            <p:cNvSpPr txBox="1"/>
            <p:nvPr/>
          </p:nvSpPr>
          <p:spPr>
            <a:xfrm>
              <a:off x="0" y="0"/>
              <a:ext cx="4824695" cy="284545"/>
            </a:xfrm>
            <a:prstGeom prst="rect">
              <a:avLst/>
            </a:prstGeom>
          </p:spPr>
          <p:txBody>
            <a:bodyPr lIns="50800" tIns="50800" rIns="50800" bIns="50800" rtlCol="0" anchor="ctr"/>
            <a:lstStyle/>
            <a:p>
              <a:pPr>
                <a:lnSpc>
                  <a:spcPts val="2999"/>
                </a:lnSpc>
              </a:pPr>
              <a:endParaRPr/>
            </a:p>
          </p:txBody>
        </p:sp>
      </p:grpSp>
      <p:sp>
        <p:nvSpPr>
          <p:cNvPr id="6" name="TextBox 6"/>
          <p:cNvSpPr txBox="1"/>
          <p:nvPr/>
        </p:nvSpPr>
        <p:spPr>
          <a:xfrm>
            <a:off x="1028700" y="13846"/>
            <a:ext cx="8516346" cy="854076"/>
          </a:xfrm>
          <a:prstGeom prst="rect">
            <a:avLst/>
          </a:prstGeom>
        </p:spPr>
        <p:txBody>
          <a:bodyPr lIns="0" tIns="0" rIns="0" bIns="0" rtlCol="0" anchor="t">
            <a:spAutoFit/>
          </a:bodyPr>
          <a:lstStyle/>
          <a:p>
            <a:pPr>
              <a:lnSpc>
                <a:spcPts val="6999"/>
              </a:lnSpc>
            </a:pPr>
            <a:r>
              <a:rPr lang="en-US" sz="4999">
                <a:solidFill>
                  <a:srgbClr val="FFFFFF"/>
                </a:solidFill>
                <a:latin typeface="Canva Sans"/>
              </a:rPr>
              <a:t>Our Model - T5 transformer</a:t>
            </a:r>
          </a:p>
        </p:txBody>
      </p:sp>
      <p:sp>
        <p:nvSpPr>
          <p:cNvPr id="7" name="TextBox 7"/>
          <p:cNvSpPr txBox="1"/>
          <p:nvPr/>
        </p:nvSpPr>
        <p:spPr>
          <a:xfrm>
            <a:off x="1028700" y="1610360"/>
            <a:ext cx="13472324" cy="7647940"/>
          </a:xfrm>
          <a:prstGeom prst="rect">
            <a:avLst/>
          </a:prstGeom>
        </p:spPr>
        <p:txBody>
          <a:bodyPr lIns="0" tIns="0" rIns="0" bIns="0" rtlCol="0" anchor="t">
            <a:spAutoFit/>
          </a:bodyPr>
          <a:lstStyle/>
          <a:p>
            <a:pPr>
              <a:lnSpc>
                <a:spcPts val="4759"/>
              </a:lnSpc>
            </a:pPr>
            <a:r>
              <a:rPr lang="en-US" sz="3399">
                <a:solidFill>
                  <a:srgbClr val="FFFFFF"/>
                </a:solidFill>
                <a:latin typeface="Canva Sans"/>
              </a:rPr>
              <a:t>Let’s go a little deeper into what these terms mean and more importantly, what they do.</a:t>
            </a:r>
          </a:p>
          <a:p>
            <a:pPr>
              <a:lnSpc>
                <a:spcPts val="2099"/>
              </a:lnSpc>
            </a:pPr>
            <a:endParaRPr lang="en-US" sz="3399">
              <a:solidFill>
                <a:srgbClr val="FFFFFF"/>
              </a:solidFill>
              <a:latin typeface="Canva Sans"/>
            </a:endParaRPr>
          </a:p>
          <a:p>
            <a:pPr marL="734059" lvl="1" indent="-367030">
              <a:lnSpc>
                <a:spcPts val="4759"/>
              </a:lnSpc>
              <a:buFont typeface="Arial"/>
              <a:buChar char="•"/>
            </a:pPr>
            <a:r>
              <a:rPr lang="en-US" sz="3399">
                <a:solidFill>
                  <a:srgbClr val="FFFFFF"/>
                </a:solidFill>
                <a:latin typeface="Canva Sans Bold"/>
              </a:rPr>
              <a:t>Self-attention</a:t>
            </a:r>
            <a:r>
              <a:rPr lang="en-US" sz="3399">
                <a:solidFill>
                  <a:srgbClr val="FFFFFF"/>
                </a:solidFill>
                <a:latin typeface="Canva Sans"/>
              </a:rPr>
              <a:t> determines how much a word is linked to other words in the sentence. This link is crucial to know how much a word is important in the word or sentence embedding. It is obvious that more self-attention weight matrices will enable the encoder to capture more range of dependencies.</a:t>
            </a:r>
          </a:p>
          <a:p>
            <a:pPr>
              <a:lnSpc>
                <a:spcPts val="1679"/>
              </a:lnSpc>
            </a:pPr>
            <a:endParaRPr lang="en-US" sz="3399">
              <a:solidFill>
                <a:srgbClr val="FFFFFF"/>
              </a:solidFill>
              <a:latin typeface="Canva Sans"/>
            </a:endParaRPr>
          </a:p>
          <a:p>
            <a:pPr marL="734059" lvl="1" indent="-367030">
              <a:lnSpc>
                <a:spcPts val="4759"/>
              </a:lnSpc>
              <a:buFont typeface="Arial"/>
              <a:buChar char="•"/>
            </a:pPr>
            <a:r>
              <a:rPr lang="en-US" sz="3399">
                <a:solidFill>
                  <a:srgbClr val="FFFFFF"/>
                </a:solidFill>
                <a:latin typeface="Canva Sans Bold"/>
              </a:rPr>
              <a:t>Feedforward layers</a:t>
            </a:r>
            <a:r>
              <a:rPr lang="en-US" sz="3399">
                <a:solidFill>
                  <a:srgbClr val="FFFFFF"/>
                </a:solidFill>
                <a:latin typeface="Canva Sans"/>
              </a:rPr>
              <a:t> do two linear transformations separated by a non-linear activation function. The purpose of this layer is to add non-linearity to the model and to enable it to capture more complex patterns and links witthin the text.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492</TotalTime>
  <Words>1597</Words>
  <Application>Microsoft Office PowerPoint</Application>
  <PresentationFormat>Custom</PresentationFormat>
  <Paragraphs>109</Paragraphs>
  <Slides>18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HK Grotesk Bold</vt:lpstr>
      <vt:lpstr>Canva Sans Bold</vt:lpstr>
      <vt:lpstr>Calibri</vt:lpstr>
      <vt:lpstr>Arial</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Summarizer using T5 transformer</dc:title>
  <cp:lastModifiedBy>Devapangu Abhishek</cp:lastModifiedBy>
  <cp:revision>4</cp:revision>
  <dcterms:created xsi:type="dcterms:W3CDTF">2006-08-16T00:00:00Z</dcterms:created>
  <dcterms:modified xsi:type="dcterms:W3CDTF">2023-12-10T22:30:39Z</dcterms:modified>
  <dc:identifier>DAF2gONeuqc</dc:identifier>
</cp:coreProperties>
</file>

<file path=docProps/thumbnail.jpeg>
</file>